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369" r:id="rId2"/>
    <p:sldId id="430" r:id="rId3"/>
    <p:sldId id="293" r:id="rId4"/>
    <p:sldId id="411" r:id="rId5"/>
    <p:sldId id="412" r:id="rId6"/>
    <p:sldId id="385" r:id="rId7"/>
    <p:sldId id="384" r:id="rId8"/>
    <p:sldId id="413" r:id="rId9"/>
    <p:sldId id="414" r:id="rId10"/>
    <p:sldId id="416" r:id="rId11"/>
    <p:sldId id="417" r:id="rId12"/>
    <p:sldId id="419" r:id="rId13"/>
    <p:sldId id="420" r:id="rId14"/>
    <p:sldId id="426" r:id="rId15"/>
    <p:sldId id="422" r:id="rId16"/>
    <p:sldId id="259" r:id="rId17"/>
    <p:sldId id="431" r:id="rId18"/>
    <p:sldId id="402" r:id="rId19"/>
    <p:sldId id="388" r:id="rId20"/>
    <p:sldId id="433" r:id="rId21"/>
    <p:sldId id="349" r:id="rId22"/>
    <p:sldId id="427" r:id="rId23"/>
    <p:sldId id="383" r:id="rId24"/>
    <p:sldId id="405" r:id="rId25"/>
    <p:sldId id="372" r:id="rId26"/>
    <p:sldId id="260" r:id="rId27"/>
    <p:sldId id="285" r:id="rId28"/>
    <p:sldId id="434" r:id="rId29"/>
    <p:sldId id="366" r:id="rId30"/>
    <p:sldId id="424" r:id="rId31"/>
    <p:sldId id="389" r:id="rId32"/>
    <p:sldId id="408" r:id="rId33"/>
    <p:sldId id="376" r:id="rId34"/>
    <p:sldId id="374" r:id="rId35"/>
    <p:sldId id="425" r:id="rId36"/>
    <p:sldId id="377" r:id="rId37"/>
    <p:sldId id="378" r:id="rId38"/>
    <p:sldId id="432" r:id="rId39"/>
    <p:sldId id="428" r:id="rId40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51"/>
    <p:restoredTop sz="94700"/>
  </p:normalViewPr>
  <p:slideViewPr>
    <p:cSldViewPr snapToGrid="0" snapToObjects="1">
      <p:cViewPr varScale="1">
        <p:scale>
          <a:sx n="190" d="100"/>
          <a:sy n="190" d="100"/>
        </p:scale>
        <p:origin x="144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4.xml"/><Relationship Id="rId2" Type="http://schemas.openxmlformats.org/officeDocument/2006/relationships/slide" Target="slides/slide31.xml"/><Relationship Id="rId1" Type="http://schemas.openxmlformats.org/officeDocument/2006/relationships/slide" Target="slides/slide27.xml"/><Relationship Id="rId5" Type="http://schemas.openxmlformats.org/officeDocument/2006/relationships/slide" Target="slides/slide37.xml"/><Relationship Id="rId4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F802DF-D91F-3463-14C9-2CED356571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4DFF9-A151-8AFD-22BA-A913B9D13B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F23B462-0063-9B40-9592-D5CDEFE08702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33463-ADE3-F22B-E92F-79E5B22ED9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18FBD-B426-3106-0A49-37C0D060CC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BD6B6FB-9B4B-324A-8755-37D625645E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20F40F-31F4-3DFE-8043-7300B9486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9BD11-8668-997F-CDE0-21FBE7FDDC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C459BEB-20D9-1A4D-AC27-7D929E4B8A1C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487D378-C75E-18E2-7E44-9CC5A1BE0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DFDA0A8-5521-C036-C950-09F2C63A0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1451B-84E2-9E04-F472-BB673BD5FB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20043-F4D1-37FE-4B11-D1CBEA81F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E842D22-5690-4348-8C7E-80963C2ACF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DDD50C7-4278-DA6C-6175-039F2DD5B3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A04422E3-F5C1-8766-9D9B-3FF92E935A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9B3C5342-5004-57C5-8477-FB8FC59FA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B0E8D95-66CD-0943-A4C0-708CB3116EC6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3F84F7A2-5C16-DC12-BA25-444E985621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4A7EBFE5-4497-6A9F-943B-87A9BF08BA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24535229-F27C-03A6-C68B-18CA5B5393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1D441F0-225B-CF4B-99EE-18EA74C8C325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4530BE23-F71A-7A36-6966-274D4C2DB2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C7B68780-F4B7-4ABB-8AF2-0934F708CC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Jonathan Rothberg (454 + Ion Torrent)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C42BE289-DF5E-5721-E399-5A74E347F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EF78A5-46BA-7C4E-A072-69EBE938045F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>
            <a:extLst>
              <a:ext uri="{FF2B5EF4-FFF2-40B4-BE49-F238E27FC236}">
                <a16:creationId xmlns:a16="http://schemas.microsoft.com/office/drawing/2014/main" id="{0C6F293C-CC55-8CBA-50ED-ADCCA4B485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Notes Placeholder 2">
            <a:extLst>
              <a:ext uri="{FF2B5EF4-FFF2-40B4-BE49-F238E27FC236}">
                <a16:creationId xmlns:a16="http://schemas.microsoft.com/office/drawing/2014/main" id="{3A0FD3EB-FEED-D8F2-E02B-F133406112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20931110-A732-FD80-BB7B-3629DD826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5663CFD-0FE5-924F-BD90-F5818C5F199D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A88048FB-A892-AA7D-E2E8-F428522709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9D3B4F40-DCFD-6391-8F99-EF197FEE32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B6DCE246-243A-80F8-2674-CB91D2536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AFD296D-1AFD-154E-843F-44BDEA53DA36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3C346926-BDFF-DDD8-B415-2F65E0C01F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15925547-CE03-597C-2428-07111E27B0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10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B3CC140A-8923-EDE9-F04E-D609C9790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53421A2-8687-414D-A029-62FFD616D978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0E34D459-6A4C-0967-4DFD-9F29D85218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99430460-D628-1D58-B74E-03095184345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chromatin immunoprecipitation (ChIP) </a:t>
            </a: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EDBB4C79-2A60-5E76-49D7-370C7859AC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AE6F86B-0DB5-4240-8878-46D2B5D36A9B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AF543F66-EE8A-E784-F587-384AFB6D66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214C98D5-796C-317F-816B-C7CCE6E6B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207A0615-49C2-083D-BC84-BEA75B5D0F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7F7D1DC-1F54-1543-ADA6-09E47C5BC910}" type="slidenum">
              <a:rPr lang="en-US" altLang="en-US" sz="1200" smtClean="0">
                <a:latin typeface="Calibri" panose="020F0502020204030204" pitchFamily="34" charset="0"/>
              </a:rPr>
              <a:pPr/>
              <a:t>30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53EC-703A-D104-3051-1176D3F3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46DC3-2D24-9148-BAF1-8C4B5008FFD2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D0AEE-EBA4-6A6A-B795-F93C1F113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9278E-1575-2147-B397-501C49EB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EB18F-CD4C-3642-8B3F-DB62B8BB53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52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E42C7-E365-21CD-3A9C-3F8B4976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A8D5C-0DEB-954A-9D07-99915ED9909A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18F2-5E4A-A4E7-EE31-40BEE34E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C2846-7EA7-DB70-C27F-16E38F86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7D7D1-D157-4B47-9806-BD3B839B67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4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5F956-3779-2AED-E0DF-2384CC6D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1C75D-E169-2146-9A6B-0414331DCCFA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24C4F-6F34-D735-BB54-794F4C9E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1F4E9-37C6-C274-7E4C-09EC9710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C2F3E-764D-1547-88B2-D61CDE4C3D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20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CA65B-B47D-5986-98F9-726B6A07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EDEE1-E670-FA41-877D-548D845F21FC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A27A2-C3F7-6BC0-49CC-6E5BFA0B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26B3C-7ACD-2677-139D-3BBBEE9E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90C99-D652-224D-B03F-F9C65F3314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84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9526-DB63-7845-21A8-48CA1892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15F86-8666-C245-ABEE-F7C4BC723C9A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0D3B3-E9EF-4558-ADDF-C176C46B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B74E3-B9A3-5431-7323-C7537F61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1D26C-6936-ED4E-A7E0-55B4BA5237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45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4A4883-DB32-B131-5C9E-A0A9E990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BB920-866A-4E46-B143-3364DC8A2E9E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4CCA065-63F8-FF7F-C9C2-ABFA5C25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1E1443-7AC4-D963-3100-FE0E9B80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6996A-6D13-8340-8953-EABDFBF698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07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FF850E7-1DD6-467F-DBB4-7B96EB83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51DF6-0581-6D4E-9DF3-E708D21A46FF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7960DE-13CB-7992-0C5E-FF901044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728F7D-614B-67E5-25AB-08CB24CE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D9A31-AC1E-D64F-9868-E219A4AD1D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06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9B4ED-6296-835A-CD1D-2CA675DC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A2FD0-D489-A849-95CB-A811AD3CF8EC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AB6E2B4-DDA6-5680-146A-5A9029C4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201D9E4-7E10-F888-974A-AF8636D6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18963-52E0-FD4A-9876-5185863D29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56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8558B8-555D-CD4C-FF0B-3ED037C6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1A519-2283-8F45-AC02-AF220A29884B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EACF0C-C069-2FA5-E77B-4B331DD5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3FB1D5-D4FE-481D-5DC6-562AFAD2A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FE9E2-F1D0-9F4D-BED2-A1AB6DF5C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38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59FDAA-5E84-6DFD-1FEE-DDDD9CAE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2BCA4-CEBF-4346-8EA8-F8A6461DACEC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6CE6EEF-E75B-8797-4F40-074454EF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4DDA58-92B1-3DD2-E780-19DB90F6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370F3-1B75-5C41-9579-9D4CA14ECB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998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D12DA6-8C53-D0C2-0731-9EDAC2A4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05EE3-00BF-9F47-93D7-0E0B1483F715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410D93F-46A4-194D-967C-2B346209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1D40F58-20D7-C3F1-E99C-5F7A0FE3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68174-E3B1-364C-8123-468F131F07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80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14EAAED-33DB-EB70-CF93-21AB80732C1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A27950C-6660-AE8F-B473-E991188F4C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54150"/>
            <a:ext cx="8229600" cy="466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1DE4D-AFF0-7602-00ED-139D2F934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D075FC5-E365-8146-9756-3CAC88FA8074}" type="datetime1">
              <a:rPr lang="en-US" altLang="en-US"/>
              <a:pPr>
                <a:defRPr/>
              </a:pPr>
              <a:t>1/26/23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6212F-3EDD-6F9A-A0AC-FBE1F0067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0A459-4291-D429-6F95-81A0917EE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7EBBD6B-BCC0-FA41-897C-718A941F93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youtu.be/v8p4ph2MAvI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cP85JHLmnI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omKfikWlxM" TargetMode="Externa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868B9CB6-5774-EC81-0E67-803401AF1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04988"/>
            <a:ext cx="7772400" cy="1470025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Next-gen Sequencing Technologies</a:t>
            </a:r>
            <a:br>
              <a:rPr lang="en-US" altLang="en-US" sz="3600">
                <a:ea typeface="ＭＳ Ｐゴシック" panose="020B0600070205080204" pitchFamily="34" charset="-128"/>
              </a:rPr>
            </a:b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sz="2000">
                <a:ea typeface="ＭＳ Ｐゴシック" panose="020B0600070205080204" pitchFamily="34" charset="-128"/>
              </a:rPr>
              <a:t>Bioinformatics Applications (PLPTH813)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EE85C-B507-C433-6E60-39C7860B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3988" y="4121150"/>
            <a:ext cx="6400800" cy="1752600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sz="2800" dirty="0"/>
              <a:t>Sanzhen Liu</a:t>
            </a:r>
          </a:p>
          <a:p>
            <a:pPr>
              <a:buFont typeface="Arial" charset="0"/>
              <a:buNone/>
              <a:defRPr/>
            </a:pPr>
            <a:endParaRPr lang="en-US" sz="2800" dirty="0"/>
          </a:p>
          <a:p>
            <a:pPr>
              <a:buFont typeface="Arial" charset="0"/>
              <a:buNone/>
              <a:defRPr/>
            </a:pPr>
            <a:r>
              <a:rPr lang="en-US" sz="2800" dirty="0"/>
              <a:t>1/26/2023</a:t>
            </a:r>
          </a:p>
        </p:txBody>
      </p:sp>
      <p:sp>
        <p:nvSpPr>
          <p:cNvPr id="15363" name="Slide Number Placeholder 1">
            <a:extLst>
              <a:ext uri="{FF2B5EF4-FFF2-40B4-BE49-F238E27FC236}">
                <a16:creationId xmlns:a16="http://schemas.microsoft.com/office/drawing/2014/main" id="{2BFB05A1-5EBC-3DE1-0AB9-2F36A106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9BF7B9-61B4-1947-8702-DA7A3B22312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1">
            <a:extLst>
              <a:ext uri="{FF2B5EF4-FFF2-40B4-BE49-F238E27FC236}">
                <a16:creationId xmlns:a16="http://schemas.microsoft.com/office/drawing/2014/main" id="{F971FD0C-7F2E-C359-D4FE-A2106DFE6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C609EB4-CF2B-954F-AB09-CED54FB7F395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9698" name="Title 2">
            <a:extLst>
              <a:ext uri="{FF2B5EF4-FFF2-40B4-BE49-F238E27FC236}">
                <a16:creationId xmlns:a16="http://schemas.microsoft.com/office/drawing/2014/main" id="{EB711785-E3F3-A636-A1FA-EE335A7F3F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8625" y="122238"/>
            <a:ext cx="8258175" cy="8540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Massive independent amplifications – bridge PCR</a:t>
            </a:r>
          </a:p>
        </p:txBody>
      </p:sp>
      <p:pic>
        <p:nvPicPr>
          <p:cNvPr id="29699" name="Picture 3" descr="Screenshot 2018-02-05 18.41.23.png">
            <a:extLst>
              <a:ext uri="{FF2B5EF4-FFF2-40B4-BE49-F238E27FC236}">
                <a16:creationId xmlns:a16="http://schemas.microsoft.com/office/drawing/2014/main" id="{A1B8C460-80BE-99DE-92FA-DE5775C6A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30313"/>
            <a:ext cx="8859838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1">
            <a:extLst>
              <a:ext uri="{FF2B5EF4-FFF2-40B4-BE49-F238E27FC236}">
                <a16:creationId xmlns:a16="http://schemas.microsoft.com/office/drawing/2014/main" id="{49291BDE-990C-C72F-2991-AD3724A0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D723B7-1849-484E-B1E0-38F547B754F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6626" name="Title 2">
            <a:extLst>
              <a:ext uri="{FF2B5EF4-FFF2-40B4-BE49-F238E27FC236}">
                <a16:creationId xmlns:a16="http://schemas.microsoft.com/office/drawing/2014/main" id="{AD5DA9CE-8526-1F4E-1C8E-1EF1203A88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7538" y="122238"/>
            <a:ext cx="7658100" cy="85407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DNA amplification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73B9FE3F-D21B-DA8A-D350-5ADAD0730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25" y="6140450"/>
            <a:ext cx="3281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Nature Biotechnology, 2008, 26: 1135-45</a:t>
            </a:r>
          </a:p>
        </p:txBody>
      </p:sp>
      <p:sp>
        <p:nvSpPr>
          <p:cNvPr id="31753" name="TextBox 3">
            <a:extLst>
              <a:ext uri="{FF2B5EF4-FFF2-40B4-BE49-F238E27FC236}">
                <a16:creationId xmlns:a16="http://schemas.microsoft.com/office/drawing/2014/main" id="{91058337-BF12-C896-E078-68D1444E7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476750"/>
            <a:ext cx="310960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Bridge PCR on slides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(Illumina)</a:t>
            </a:r>
          </a:p>
        </p:txBody>
      </p:sp>
      <p:pic>
        <p:nvPicPr>
          <p:cNvPr id="31749" name="Picture 4" descr="Screen Shot 2015-02-08 at 5.22.52 PM.png">
            <a:extLst>
              <a:ext uri="{FF2B5EF4-FFF2-40B4-BE49-F238E27FC236}">
                <a16:creationId xmlns:a16="http://schemas.microsoft.com/office/drawing/2014/main" id="{C26EADD7-2889-8A7B-40F3-D9F0495E1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2351088"/>
            <a:ext cx="2646363" cy="212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TextBox 5">
            <a:extLst>
              <a:ext uri="{FF2B5EF4-FFF2-40B4-BE49-F238E27FC236}">
                <a16:creationId xmlns:a16="http://schemas.microsoft.com/office/drawing/2014/main" id="{BABE5424-246F-B658-3798-5DC32EFC1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4476750"/>
            <a:ext cx="233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ligation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04B99E-94D8-9DA4-BCD7-0209509D2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337" y="2880656"/>
            <a:ext cx="5902929" cy="13095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1">
            <a:extLst>
              <a:ext uri="{FF2B5EF4-FFF2-40B4-BE49-F238E27FC236}">
                <a16:creationId xmlns:a16="http://schemas.microsoft.com/office/drawing/2014/main" id="{0B61C773-3D35-DB9B-7F9A-307A2EDF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318369-01E7-824B-9337-FA2106DA795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5842" name="Picture 3" descr="Screenshot 2018-02-05 18.47.22.png">
            <a:extLst>
              <a:ext uri="{FF2B5EF4-FFF2-40B4-BE49-F238E27FC236}">
                <a16:creationId xmlns:a16="http://schemas.microsoft.com/office/drawing/2014/main" id="{E5BB87B9-4187-1EC0-6AEB-106C84A8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697163"/>
            <a:ext cx="8613775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DA3A48-E532-8E7C-EF18-B537DFB3E2FA}"/>
              </a:ext>
            </a:extLst>
          </p:cNvPr>
          <p:cNvSpPr txBox="1"/>
          <p:nvPr/>
        </p:nvSpPr>
        <p:spPr>
          <a:xfrm>
            <a:off x="498475" y="1157288"/>
            <a:ext cx="467360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Two key technologies: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Bridge PCR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Reversible terminator chemistry  </a:t>
            </a:r>
          </a:p>
        </p:txBody>
      </p:sp>
      <p:sp>
        <p:nvSpPr>
          <p:cNvPr id="35844" name="Title 5">
            <a:extLst>
              <a:ext uri="{FF2B5EF4-FFF2-40B4-BE49-F238E27FC236}">
                <a16:creationId xmlns:a16="http://schemas.microsoft.com/office/drawing/2014/main" id="{8EBC0955-5AA2-3593-3A96-B5EEB5F4C79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Illumina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900D1B22-4F5B-EFB8-6932-48DB544737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46406" y="230674"/>
            <a:ext cx="4470400" cy="4587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Illumina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sequencing</a:t>
            </a:r>
            <a:endParaRPr lang="en-US" sz="16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Slide Number Placeholder 4">
            <a:extLst>
              <a:ext uri="{FF2B5EF4-FFF2-40B4-BE49-F238E27FC236}">
                <a16:creationId xmlns:a16="http://schemas.microsoft.com/office/drawing/2014/main" id="{9202616A-9C01-41BA-2765-2A2C9066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CF10D0-3F34-064E-A75B-DA3F542022C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1748" name="Picture 6">
            <a:extLst>
              <a:ext uri="{FF2B5EF4-FFF2-40B4-BE49-F238E27FC236}">
                <a16:creationId xmlns:a16="http://schemas.microsoft.com/office/drawing/2014/main" id="{1387935E-CBBB-6FC9-5CBC-AC8E82B3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80" y="833909"/>
            <a:ext cx="8327840" cy="588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1">
            <a:extLst>
              <a:ext uri="{FF2B5EF4-FFF2-40B4-BE49-F238E27FC236}">
                <a16:creationId xmlns:a16="http://schemas.microsoft.com/office/drawing/2014/main" id="{DDBF378A-0855-662A-3E9B-17B34F57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4CD1C7-5FB6-9342-9BE9-1FF90C83E70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7890" name="Picture 2" descr="Screenshot 2016-02-09 10.58.37.png">
            <a:extLst>
              <a:ext uri="{FF2B5EF4-FFF2-40B4-BE49-F238E27FC236}">
                <a16:creationId xmlns:a16="http://schemas.microsoft.com/office/drawing/2014/main" id="{05AAF2B6-1B9C-16BB-5E41-14F7C13C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3960813"/>
            <a:ext cx="4914900" cy="214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4" descr="Screenshot 2016-02-09 10.58.22.png">
            <a:extLst>
              <a:ext uri="{FF2B5EF4-FFF2-40B4-BE49-F238E27FC236}">
                <a16:creationId xmlns:a16="http://schemas.microsoft.com/office/drawing/2014/main" id="{5883B44B-89AB-EB5C-7ACE-63F37B05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362075"/>
            <a:ext cx="4914900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itle 6">
            <a:extLst>
              <a:ext uri="{FF2B5EF4-FFF2-40B4-BE49-F238E27FC236}">
                <a16:creationId xmlns:a16="http://schemas.microsoft.com/office/drawing/2014/main" id="{021C15AB-5D1C-4FF2-3421-CD7B5545FEF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Illumina Sequencers</a:t>
            </a:r>
          </a:p>
        </p:txBody>
      </p:sp>
      <p:pic>
        <p:nvPicPr>
          <p:cNvPr id="37893" name="Picture 1">
            <a:extLst>
              <a:ext uri="{FF2B5EF4-FFF2-40B4-BE49-F238E27FC236}">
                <a16:creationId xmlns:a16="http://schemas.microsoft.com/office/drawing/2014/main" id="{20973D27-05C6-EA51-8ACD-02541502E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5" y="1233488"/>
            <a:ext cx="4579938" cy="494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2">
            <a:extLst>
              <a:ext uri="{FF2B5EF4-FFF2-40B4-BE49-F238E27FC236}">
                <a16:creationId xmlns:a16="http://schemas.microsoft.com/office/drawing/2014/main" id="{3283C1E0-C4E3-BB5C-8D93-FB89FD6AF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138" y="4083050"/>
            <a:ext cx="20843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panose="020B0604020202020204" pitchFamily="34" charset="0"/>
              </a:rPr>
              <a:t>NovaSeq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E60A-2E6A-4690-5562-2DD8D3DE3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930400"/>
            <a:ext cx="8229600" cy="2320925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+mn-lt"/>
              </a:rPr>
              <a:t>When the single molecular sequencing technology is ready,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amplification or cloning </a:t>
            </a:r>
            <a:r>
              <a:rPr lang="en-US" sz="3600" dirty="0">
                <a:latin typeface="+mn-lt"/>
              </a:rPr>
              <a:t>is not necessary.</a:t>
            </a:r>
          </a:p>
        </p:txBody>
      </p:sp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04B9E8C3-092C-C774-B9E3-CF55930E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55CCB5-5CA6-A447-83AD-629B71EF5A3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Number Placeholder 1">
            <a:extLst>
              <a:ext uri="{FF2B5EF4-FFF2-40B4-BE49-F238E27FC236}">
                <a16:creationId xmlns:a16="http://schemas.microsoft.com/office/drawing/2014/main" id="{9386184D-28D4-9C13-BDC7-9BADF5C2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9CC9E5-7A9C-AB44-8273-1198D686927C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0962" name="Title 9">
            <a:extLst>
              <a:ext uri="{FF2B5EF4-FFF2-40B4-BE49-F238E27FC236}">
                <a16:creationId xmlns:a16="http://schemas.microsoft.com/office/drawing/2014/main" id="{78DD074E-912B-9311-7D66-985BF176F4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3675" y="111125"/>
            <a:ext cx="8880475" cy="7810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PacBio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– Single Molecule Real Time (SMRT)</a:t>
            </a:r>
          </a:p>
        </p:txBody>
      </p:sp>
      <p:pic>
        <p:nvPicPr>
          <p:cNvPr id="40963" name="Picture 7">
            <a:extLst>
              <a:ext uri="{FF2B5EF4-FFF2-40B4-BE49-F238E27FC236}">
                <a16:creationId xmlns:a16="http://schemas.microsoft.com/office/drawing/2014/main" id="{66CD225F-CD46-FAE7-5C9E-298E761F4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55700"/>
            <a:ext cx="3086100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7">
            <a:extLst>
              <a:ext uri="{FF2B5EF4-FFF2-40B4-BE49-F238E27FC236}">
                <a16:creationId xmlns:a16="http://schemas.microsoft.com/office/drawing/2014/main" id="{65A25316-EFB9-2278-7E98-88E5CBF34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4535488"/>
            <a:ext cx="4406900" cy="1939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Single molecule sequencing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no amplifications required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up to 70+ </a:t>
            </a:r>
            <a:r>
              <a:rPr lang="en-US" sz="2000" dirty="0" err="1">
                <a:latin typeface="+mn-lt"/>
              </a:rPr>
              <a:t>kbp</a:t>
            </a:r>
            <a:r>
              <a:rPr lang="en-US" sz="2000" dirty="0">
                <a:latin typeface="+mn-lt"/>
              </a:rPr>
              <a:t> sequencing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Moderate sequencing throughput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high sequencing error rate (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1-5%</a:t>
            </a:r>
            <a:r>
              <a:rPr lang="en-US" sz="2000" dirty="0">
                <a:latin typeface="+mn-lt"/>
              </a:rPr>
              <a:t>, random, no-context-specific errors)</a:t>
            </a:r>
          </a:p>
        </p:txBody>
      </p:sp>
      <p:pic>
        <p:nvPicPr>
          <p:cNvPr id="40965" name="Picture 1">
            <a:extLst>
              <a:ext uri="{FF2B5EF4-FFF2-40B4-BE49-F238E27FC236}">
                <a16:creationId xmlns:a16="http://schemas.microsoft.com/office/drawing/2014/main" id="{195A5F33-4893-EEF5-243F-41E1A5BCF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38" y="892175"/>
            <a:ext cx="5262562" cy="482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Box 2">
            <a:extLst>
              <a:ext uri="{FF2B5EF4-FFF2-40B4-BE49-F238E27FC236}">
                <a16:creationId xmlns:a16="http://schemas.microsoft.com/office/drawing/2014/main" id="{4F3476A2-E98F-BADB-A95F-7E9ABC9F3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3" y="6475413"/>
            <a:ext cx="8413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pacbio.com</a:t>
            </a:r>
          </a:p>
        </p:txBody>
      </p:sp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E2E0EA7C-D816-5D9C-6EB2-534A0E692E57}"/>
              </a:ext>
            </a:extLst>
          </p:cNvPr>
          <p:cNvSpPr txBox="1"/>
          <p:nvPr/>
        </p:nvSpPr>
        <p:spPr>
          <a:xfrm>
            <a:off x="1311275" y="3924300"/>
            <a:ext cx="18430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dirty="0">
                <a:latin typeface="+mn-lt"/>
                <a:ea typeface="ＭＳ Ｐゴシック" charset="0"/>
                <a:cs typeface="ＭＳ Ｐゴシック" charset="0"/>
                <a:hlinkClick r:id="rId4"/>
              </a:rPr>
              <a:t>PacBio tech video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1">
            <a:extLst>
              <a:ext uri="{FF2B5EF4-FFF2-40B4-BE49-F238E27FC236}">
                <a16:creationId xmlns:a16="http://schemas.microsoft.com/office/drawing/2014/main" id="{A348D56F-7C29-A6E8-2FFC-96C0E5F2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F03213-2CCC-A949-A1FC-D46AB3CA761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1986" name="Picture 3" descr="Screenshot 2019-01-30 12.07.03.png">
            <a:extLst>
              <a:ext uri="{FF2B5EF4-FFF2-40B4-BE49-F238E27FC236}">
                <a16:creationId xmlns:a16="http://schemas.microsoft.com/office/drawing/2014/main" id="{2AC60761-D215-ED3B-1570-6CFB7F38A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150938"/>
            <a:ext cx="6513512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itle 4">
            <a:extLst>
              <a:ext uri="{FF2B5EF4-FFF2-40B4-BE49-F238E27FC236}">
                <a16:creationId xmlns:a16="http://schemas.microsoft.com/office/drawing/2014/main" id="{D13C052E-B446-8F08-9F5A-E0DD52F8EDC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PacBio library prep workflow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44FF54-D76D-EB7F-4763-7CE504E45181}"/>
              </a:ext>
            </a:extLst>
          </p:cNvPr>
          <p:cNvSpPr/>
          <p:nvPr/>
        </p:nvSpPr>
        <p:spPr>
          <a:xfrm>
            <a:off x="1055688" y="1068388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08A67F-019E-B8FA-4BF9-E3577A1DA775}"/>
              </a:ext>
            </a:extLst>
          </p:cNvPr>
          <p:cNvSpPr/>
          <p:nvPr/>
        </p:nvSpPr>
        <p:spPr>
          <a:xfrm>
            <a:off x="1055688" y="3455988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9882FA-78C8-DDF5-DA6D-75828A809104}"/>
              </a:ext>
            </a:extLst>
          </p:cNvPr>
          <p:cNvSpPr/>
          <p:nvPr/>
        </p:nvSpPr>
        <p:spPr>
          <a:xfrm>
            <a:off x="1055688" y="5838825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1">
            <a:extLst>
              <a:ext uri="{FF2B5EF4-FFF2-40B4-BE49-F238E27FC236}">
                <a16:creationId xmlns:a16="http://schemas.microsoft.com/office/drawing/2014/main" id="{6A631DFF-62D7-467F-6E8C-64D8A5BC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E42466-EF34-D54A-AAAA-3FCF86ECFCF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89E74F08-E2AF-1179-8AEA-6E71519EA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3271838"/>
            <a:ext cx="365125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>
            <a:extLst>
              <a:ext uri="{FF2B5EF4-FFF2-40B4-BE49-F238E27FC236}">
                <a16:creationId xmlns:a16="http://schemas.microsoft.com/office/drawing/2014/main" id="{379001CF-7E8D-800E-113D-99D801329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3271838"/>
            <a:ext cx="365125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itle 4">
            <a:extLst>
              <a:ext uri="{FF2B5EF4-FFF2-40B4-BE49-F238E27FC236}">
                <a16:creationId xmlns:a16="http://schemas.microsoft.com/office/drawing/2014/main" id="{63B7C72E-08F2-8E44-3112-E449B60B586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Less biases (e.g., GC)</a:t>
            </a:r>
          </a:p>
        </p:txBody>
      </p:sp>
      <p:pic>
        <p:nvPicPr>
          <p:cNvPr id="43013" name="Picture 5">
            <a:extLst>
              <a:ext uri="{FF2B5EF4-FFF2-40B4-BE49-F238E27FC236}">
                <a16:creationId xmlns:a16="http://schemas.microsoft.com/office/drawing/2014/main" id="{D946A3E4-D872-10C8-01FE-7CB6684B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0" y="998538"/>
            <a:ext cx="2730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6">
            <a:extLst>
              <a:ext uri="{FF2B5EF4-FFF2-40B4-BE49-F238E27FC236}">
                <a16:creationId xmlns:a16="http://schemas.microsoft.com/office/drawing/2014/main" id="{61B63E84-AFB0-4ADC-80FB-46E17508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8" y="6470650"/>
            <a:ext cx="2981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Peng </a:t>
            </a:r>
            <a:r>
              <a:rPr lang="en-US" altLang="en-US" sz="1200" i="1">
                <a:latin typeface="Arial" panose="020B0604020202020204" pitchFamily="34" charset="0"/>
              </a:rPr>
              <a:t>et al</a:t>
            </a:r>
            <a:r>
              <a:rPr lang="en-US" altLang="en-US" sz="1200">
                <a:latin typeface="Arial" panose="020B0604020202020204" pitchFamily="34" charset="0"/>
              </a:rPr>
              <a:t>., BMC Genomics, 2016, 17:21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6CD997-30C7-22E5-9179-8B664ED827CE}"/>
              </a:ext>
            </a:extLst>
          </p:cNvPr>
          <p:cNvSpPr txBox="1"/>
          <p:nvPr/>
        </p:nvSpPr>
        <p:spPr>
          <a:xfrm>
            <a:off x="5314950" y="998538"/>
            <a:ext cx="10937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pacbio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03CB4-3BC6-BA4F-29B4-8B4A662B61FF}"/>
              </a:ext>
            </a:extLst>
          </p:cNvPr>
          <p:cNvSpPr txBox="1"/>
          <p:nvPr/>
        </p:nvSpPr>
        <p:spPr>
          <a:xfrm>
            <a:off x="4516438" y="2144713"/>
            <a:ext cx="12477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Illumina</a:t>
            </a:r>
          </a:p>
        </p:txBody>
      </p:sp>
      <p:sp>
        <p:nvSpPr>
          <p:cNvPr id="43017" name="TextBox 3">
            <a:extLst>
              <a:ext uri="{FF2B5EF4-FFF2-40B4-BE49-F238E27FC236}">
                <a16:creationId xmlns:a16="http://schemas.microsoft.com/office/drawing/2014/main" id="{DC345303-A0FA-B6E3-7775-9365C8094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8" y="1774825"/>
            <a:ext cx="26781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Coverage map (depth per region)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1">
            <a:extLst>
              <a:ext uri="{FF2B5EF4-FFF2-40B4-BE49-F238E27FC236}">
                <a16:creationId xmlns:a16="http://schemas.microsoft.com/office/drawing/2014/main" id="{44FC189C-7024-B4F3-4BEA-8CA1772F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B59D16-711F-854D-9E38-08AB38265A5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4034" name="Picture 2" descr="PacBio_progress2014.png">
            <a:extLst>
              <a:ext uri="{FF2B5EF4-FFF2-40B4-BE49-F238E27FC236}">
                <a16:creationId xmlns:a16="http://schemas.microsoft.com/office/drawing/2014/main" id="{9CAE1985-E79B-099E-EB0A-C8F22FEC2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495425"/>
            <a:ext cx="8647113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Box 3">
            <a:extLst>
              <a:ext uri="{FF2B5EF4-FFF2-40B4-BE49-F238E27FC236}">
                <a16:creationId xmlns:a16="http://schemas.microsoft.com/office/drawing/2014/main" id="{5153F662-753F-C6BD-8A39-A021D9D2E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5097463"/>
            <a:ext cx="83502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PacBio has solved </a:t>
            </a:r>
            <a:r>
              <a:rPr lang="en-US" altLang="en-US" sz="2400" i="1">
                <a:latin typeface="Arial" panose="020B0604020202020204" pitchFamily="34" charset="0"/>
              </a:rPr>
              <a:t>de novo </a:t>
            </a:r>
            <a:r>
              <a:rPr lang="en-US" altLang="en-US" sz="2400">
                <a:latin typeface="Arial" panose="020B0604020202020204" pitchFamily="34" charset="0"/>
              </a:rPr>
              <a:t>assemblies of most bacterial genomes and it will solve assemblies of small “simple” genomes (e.g., &lt;500 Mbp) with increasing read length and improved sequencing quality.</a:t>
            </a:r>
          </a:p>
        </p:txBody>
      </p:sp>
      <p:sp>
        <p:nvSpPr>
          <p:cNvPr id="44036" name="Title 4">
            <a:extLst>
              <a:ext uri="{FF2B5EF4-FFF2-40B4-BE49-F238E27FC236}">
                <a16:creationId xmlns:a16="http://schemas.microsoft.com/office/drawing/2014/main" id="{F12BC1A2-0989-B097-7DE6-86B3E9BFF4C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PacBio for genome assembly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EA0B20E1-B36B-AEED-AAE3-28AC549A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Unix commands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95998330-63F7-9115-61BB-E7CC897FC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363" y="1098550"/>
            <a:ext cx="7450137" cy="5092700"/>
          </a:xfrm>
        </p:spPr>
        <p:txBody>
          <a:bodyPr/>
          <a:lstStyle/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cd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change the working directory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mkdir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make directories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pwd</a:t>
            </a:r>
            <a:r>
              <a:rPr lang="en-US" altLang="en-US">
                <a:ea typeface="ＭＳ Ｐゴシック" panose="020B0600070205080204" pitchFamily="34" charset="-128"/>
              </a:rPr>
              <a:t> - print name of current working directory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ls</a:t>
            </a:r>
            <a:r>
              <a:rPr lang="en-US" altLang="en-US">
                <a:ea typeface="ＭＳ Ｐゴシック" panose="020B0600070205080204" pitchFamily="34" charset="-128"/>
              </a:rPr>
              <a:t> – list directory contents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chmod</a:t>
            </a:r>
            <a:r>
              <a:rPr lang="en-US" altLang="en-US">
                <a:ea typeface="ＭＳ Ｐゴシック" panose="020B0600070205080204" pitchFamily="34" charset="-128"/>
              </a:rPr>
              <a:t> - change the access permissions to files and directories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head</a:t>
            </a:r>
            <a:r>
              <a:rPr lang="en-US" altLang="en-US">
                <a:ea typeface="ＭＳ Ｐゴシック" panose="020B0600070205080204" pitchFamily="34" charset="-128"/>
              </a:rPr>
              <a:t> - output the first part of files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tail</a:t>
            </a:r>
            <a:r>
              <a:rPr lang="en-US" altLang="en-US">
                <a:ea typeface="ＭＳ Ｐゴシック" panose="020B0600070205080204" pitchFamily="34" charset="-128"/>
              </a:rPr>
              <a:t> - output the last part of files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more</a:t>
            </a:r>
            <a:r>
              <a:rPr lang="en-US" altLang="en-US">
                <a:ea typeface="ＭＳ Ｐゴシック" panose="020B0600070205080204" pitchFamily="34" charset="-128"/>
              </a:rPr>
              <a:t> and </a:t>
            </a:r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less</a:t>
            </a:r>
            <a:r>
              <a:rPr lang="en-US" altLang="en-US">
                <a:ea typeface="ＭＳ Ｐゴシック" panose="020B0600070205080204" pitchFamily="34" charset="-128"/>
              </a:rPr>
              <a:t> display contents of large files page by page or scroll line by line up and down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cat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concatenate files</a:t>
            </a:r>
            <a:endParaRPr lang="en-US" altLang="en-US" b="1" u="sng">
              <a:ea typeface="ＭＳ Ｐゴシック" panose="020B0600070205080204" pitchFamily="34" charset="-128"/>
            </a:endParaRP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paste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merge lines of files</a:t>
            </a:r>
          </a:p>
          <a:p>
            <a:r>
              <a:rPr lang="en-US" altLang="en-US" b="1">
                <a:ea typeface="ＭＳ Ｐゴシック" panose="020B0600070205080204" pitchFamily="34" charset="-128"/>
              </a:rPr>
              <a:t>wc</a:t>
            </a:r>
            <a:r>
              <a:rPr lang="en-US" altLang="en-US">
                <a:ea typeface="ＭＳ Ｐゴシック" panose="020B0600070205080204" pitchFamily="34" charset="-128"/>
              </a:rPr>
              <a:t> - print line, word, and bytes for each file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grep</a:t>
            </a:r>
            <a:r>
              <a:rPr lang="en-US" altLang="en-US">
                <a:ea typeface="ＭＳ Ｐゴシック" panose="020B0600070205080204" pitchFamily="34" charset="-128"/>
              </a:rPr>
              <a:t> - print lines matching a pattern</a:t>
            </a: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89CA9382-7ACD-1062-B538-CBE1DBBE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76428D-9858-6F4D-BBC0-0AC298A5C4C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201145D1-4343-A775-19C7-1FC3E08A6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98425"/>
            <a:ext cx="1576387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Number Placeholder 1">
            <a:extLst>
              <a:ext uri="{FF2B5EF4-FFF2-40B4-BE49-F238E27FC236}">
                <a16:creationId xmlns:a16="http://schemas.microsoft.com/office/drawing/2014/main" id="{7B660140-A416-7482-58D0-945D3AFED8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0E5D82-F886-1E4E-96D3-135AF82C0E3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5A561C9-55D9-6B53-043D-44BA81F98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938" y="6305550"/>
            <a:ext cx="22129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Scientific Data, 2020, 7:399</a:t>
            </a:r>
          </a:p>
        </p:txBody>
      </p:sp>
      <p:pic>
        <p:nvPicPr>
          <p:cNvPr id="45059" name="Picture 4" descr="Diagram&#10;&#10;Description automatically generated">
            <a:extLst>
              <a:ext uri="{FF2B5EF4-FFF2-40B4-BE49-F238E27FC236}">
                <a16:creationId xmlns:a16="http://schemas.microsoft.com/office/drawing/2014/main" id="{A30286AA-606B-ACFC-1BC0-6CDEF692F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909638"/>
            <a:ext cx="3400425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itle 4">
            <a:extLst>
              <a:ext uri="{FF2B5EF4-FFF2-40B4-BE49-F238E27FC236}">
                <a16:creationId xmlns:a16="http://schemas.microsoft.com/office/drawing/2014/main" id="{9E16CA24-E4E0-BFA6-4995-2F4939A439B7}"/>
              </a:ext>
            </a:extLst>
          </p:cNvPr>
          <p:cNvSpPr txBox="1">
            <a:spLocks/>
          </p:cNvSpPr>
          <p:nvPr/>
        </p:nvSpPr>
        <p:spPr bwMode="auto">
          <a:xfrm>
            <a:off x="457200" y="185738"/>
            <a:ext cx="82296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200"/>
              <a:t>HiFi PacBio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A3DE7-4665-B0C5-901E-D0558E2BC0D5}"/>
              </a:ext>
            </a:extLst>
          </p:cNvPr>
          <p:cNvSpPr txBox="1"/>
          <p:nvPr/>
        </p:nvSpPr>
        <p:spPr>
          <a:xfrm>
            <a:off x="5257800" y="2765425"/>
            <a:ext cx="3254375" cy="1201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Up to 25 kb with</a:t>
            </a:r>
          </a:p>
          <a:p>
            <a:pPr eaLnBrk="1" hangingPunct="1">
              <a:defRPr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~99% </a:t>
            </a:r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accuracy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1">
            <a:extLst>
              <a:ext uri="{FF2B5EF4-FFF2-40B4-BE49-F238E27FC236}">
                <a16:creationId xmlns:a16="http://schemas.microsoft.com/office/drawing/2014/main" id="{F1433B32-64B9-48B9-48FB-B699C53E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159645-CB27-0748-9451-4AF4F5E34C51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6082" name="Title 9">
            <a:extLst>
              <a:ext uri="{FF2B5EF4-FFF2-40B4-BE49-F238E27FC236}">
                <a16:creationId xmlns:a16="http://schemas.microsoft.com/office/drawing/2014/main" id="{9C73BF58-9315-C544-5C79-4B1D443450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333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ea typeface="ＭＳ Ｐゴシック" panose="020B0600070205080204" pitchFamily="34" charset="-128"/>
              </a:rPr>
              <a:t>Oxford Nanopore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A promising technology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19D12D4-314E-ECC6-EE34-B7CB37F1B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650" y="4586288"/>
            <a:ext cx="4629150" cy="1570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Single molecular sequencing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No amplifications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Long reads (typically 10-200kb)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Error rate is high (~1-10%)</a:t>
            </a:r>
          </a:p>
        </p:txBody>
      </p:sp>
      <p:sp>
        <p:nvSpPr>
          <p:cNvPr id="30726" name="Rectangle 10">
            <a:extLst>
              <a:ext uri="{FF2B5EF4-FFF2-40B4-BE49-F238E27FC236}">
                <a16:creationId xmlns:a16="http://schemas.microsoft.com/office/drawing/2014/main" id="{82C4CDBC-33A6-8235-0E42-7FABB6B24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38" y="4414838"/>
            <a:ext cx="3495675" cy="1939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As each </a:t>
            </a: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nucleobase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passes through the pore the current is affected and this change allows sequence to be read out.</a:t>
            </a:r>
          </a:p>
        </p:txBody>
      </p:sp>
      <p:pic>
        <p:nvPicPr>
          <p:cNvPr id="46085" name="Picture 3">
            <a:extLst>
              <a:ext uri="{FF2B5EF4-FFF2-40B4-BE49-F238E27FC236}">
                <a16:creationId xmlns:a16="http://schemas.microsoft.com/office/drawing/2014/main" id="{4103CD69-599D-9FF1-CC15-5AE4EF12E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3" y="1870075"/>
            <a:ext cx="3162300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2" descr="Screenshot 2019-01-29 23.00.25.png">
            <a:extLst>
              <a:ext uri="{FF2B5EF4-FFF2-40B4-BE49-F238E27FC236}">
                <a16:creationId xmlns:a16="http://schemas.microsoft.com/office/drawing/2014/main" id="{47871AE2-45A2-FF38-D400-31D40045F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446213"/>
            <a:ext cx="478790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1">
            <a:extLst>
              <a:ext uri="{FF2B5EF4-FFF2-40B4-BE49-F238E27FC236}">
                <a16:creationId xmlns:a16="http://schemas.microsoft.com/office/drawing/2014/main" id="{F8A50E6D-6391-059A-7906-18139468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8234E9-A288-CF4B-A104-D8BEB90E4FA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ECAF2D-5FC6-B15A-1139-E065BB0455B1}"/>
              </a:ext>
            </a:extLst>
          </p:cNvPr>
          <p:cNvSpPr/>
          <p:nvPr/>
        </p:nvSpPr>
        <p:spPr>
          <a:xfrm>
            <a:off x="180975" y="1109663"/>
            <a:ext cx="6477000" cy="26781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b="1" dirty="0" err="1">
                <a:latin typeface="Arial" charset="0"/>
                <a:ea typeface="ＭＳ Ｐゴシック" charset="0"/>
                <a:cs typeface="ＭＳ Ｐゴシック" charset="0"/>
              </a:rPr>
              <a:t>MinION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USB disposable sequencer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~10Gb in about two days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en-US" b="1" dirty="0" err="1">
                <a:latin typeface="Arial" charset="0"/>
                <a:ea typeface="ＭＳ Ｐゴシック" charset="0"/>
                <a:cs typeface="ＭＳ Ｐゴシック" charset="0"/>
              </a:rPr>
              <a:t>PromethlON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High-throughput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lower cost (&lt;$1000 per human genome)</a:t>
            </a:r>
          </a:p>
        </p:txBody>
      </p:sp>
      <p:pic>
        <p:nvPicPr>
          <p:cNvPr id="48131" name="Picture 3" descr="Screenshot 2019-01-29 21.34.57.png">
            <a:extLst>
              <a:ext uri="{FF2B5EF4-FFF2-40B4-BE49-F238E27FC236}">
                <a16:creationId xmlns:a16="http://schemas.microsoft.com/office/drawing/2014/main" id="{64D99DF8-B864-7EC5-080D-58B254449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3967163"/>
            <a:ext cx="9144000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itle 4">
            <a:extLst>
              <a:ext uri="{FF2B5EF4-FFF2-40B4-BE49-F238E27FC236}">
                <a16:creationId xmlns:a16="http://schemas.microsoft.com/office/drawing/2014/main" id="{D5993846-340C-AF80-A94E-849AAD62C9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4325" y="223838"/>
            <a:ext cx="5078413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Nanopore devices</a:t>
            </a:r>
          </a:p>
        </p:txBody>
      </p:sp>
      <p:pic>
        <p:nvPicPr>
          <p:cNvPr id="6" name="Picture 5" descr="Screenshot 2019-01-29 22.49.15.png">
            <a:extLst>
              <a:ext uri="{FF2B5EF4-FFF2-40B4-BE49-F238E27FC236}">
                <a16:creationId xmlns:a16="http://schemas.microsoft.com/office/drawing/2014/main" id="{816E0967-AFEA-AC9B-AD50-3B045C279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885825"/>
            <a:ext cx="2736850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DED193-D4FE-F66E-C4E8-FB2CFB6CE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438" y="2770188"/>
            <a:ext cx="25320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portable device: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MinION Mk1C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1">
            <a:extLst>
              <a:ext uri="{FF2B5EF4-FFF2-40B4-BE49-F238E27FC236}">
                <a16:creationId xmlns:a16="http://schemas.microsoft.com/office/drawing/2014/main" id="{5150DE63-D92F-E322-1AB6-AEF1AFBC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55B184-E8AD-2949-AC79-AB1D6F3E939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9154" name="Title 1">
            <a:extLst>
              <a:ext uri="{FF2B5EF4-FFF2-40B4-BE49-F238E27FC236}">
                <a16:creationId xmlns:a16="http://schemas.microsoft.com/office/drawing/2014/main" id="{91F413EA-3B0A-3ED3-60CD-F697515AC5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49413" y="349250"/>
            <a:ext cx="6408737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Applications of Nanopore sequencing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03AF0DD-5EC4-2062-7525-2DF955869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1198563"/>
            <a:ext cx="71532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1. Genomic DNA sequencing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2. RNA sequencing (direct RNA or cDNA)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3. DNA methylation and other modifications</a:t>
            </a:r>
          </a:p>
        </p:txBody>
      </p:sp>
      <p:pic>
        <p:nvPicPr>
          <p:cNvPr id="49156" name="Picture 6">
            <a:extLst>
              <a:ext uri="{FF2B5EF4-FFF2-40B4-BE49-F238E27FC236}">
                <a16:creationId xmlns:a16="http://schemas.microsoft.com/office/drawing/2014/main" id="{96D32097-D8AF-9163-9643-1DAA4F3C8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2836863"/>
            <a:ext cx="6448425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Box 8">
            <a:extLst>
              <a:ext uri="{FF2B5EF4-FFF2-40B4-BE49-F238E27FC236}">
                <a16:creationId xmlns:a16="http://schemas.microsoft.com/office/drawing/2014/main" id="{EF9F3EC8-11C2-6763-1ADF-DB08DEE01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488" y="6356350"/>
            <a:ext cx="26812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Nature Methods, 2017, 14:347–348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1">
            <a:extLst>
              <a:ext uri="{FF2B5EF4-FFF2-40B4-BE49-F238E27FC236}">
                <a16:creationId xmlns:a16="http://schemas.microsoft.com/office/drawing/2014/main" id="{B87404D0-33D2-9936-2992-5246C60D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EF0D3A5-4C15-924A-BC78-45B840B7D0B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0179" name="Title 4">
            <a:extLst>
              <a:ext uri="{FF2B5EF4-FFF2-40B4-BE49-F238E27FC236}">
                <a16:creationId xmlns:a16="http://schemas.microsoft.com/office/drawing/2014/main" id="{64B74A62-FC8F-DD60-8629-91B2F455AD1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Nanopore library preparation</a:t>
            </a:r>
          </a:p>
        </p:txBody>
      </p:sp>
      <p:sp>
        <p:nvSpPr>
          <p:cNvPr id="50180" name="TextBox 7">
            <a:extLst>
              <a:ext uri="{FF2B5EF4-FFF2-40B4-BE49-F238E27FC236}">
                <a16:creationId xmlns:a16="http://schemas.microsoft.com/office/drawing/2014/main" id="{60525519-7E48-9E3B-0A82-C944DF321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6588" y="6469063"/>
            <a:ext cx="10048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nanopore.com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147A203-D8DA-1F66-889D-BD0AB0FC1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5882"/>
            <a:ext cx="7772400" cy="5373181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41F45208-3B89-3B9A-6B13-853D5842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B0265C-E773-884F-BB0E-6B36EBF36EC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52E2BC2A-3A70-2064-13D3-3D90257FF03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COMMON</a:t>
            </a:r>
            <a:r>
              <a:rPr lang="en-US" altLang="en-US" dirty="0">
                <a:ea typeface="ＭＳ Ｐゴシック" panose="020B0600070205080204" pitchFamily="34" charset="-128"/>
              </a:rPr>
              <a:t> in all NGS platforms</a:t>
            </a:r>
          </a:p>
        </p:txBody>
      </p:sp>
      <p:sp>
        <p:nvSpPr>
          <p:cNvPr id="51203" name="TextBox 3">
            <a:extLst>
              <a:ext uri="{FF2B5EF4-FFF2-40B4-BE49-F238E27FC236}">
                <a16:creationId xmlns:a16="http://schemas.microsoft.com/office/drawing/2014/main" id="{2E9AE132-463E-7084-7CB3-4060C29D4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713" y="2735263"/>
            <a:ext cx="44561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is required for library preparation</a:t>
            </a:r>
          </a:p>
        </p:txBody>
      </p:sp>
      <p:sp>
        <p:nvSpPr>
          <p:cNvPr id="51204" name="TextBox 3">
            <a:extLst>
              <a:ext uri="{FF2B5EF4-FFF2-40B4-BE49-F238E27FC236}">
                <a16:creationId xmlns:a16="http://schemas.microsoft.com/office/drawing/2014/main" id="{6EA27894-7469-272D-7A63-6B73CB2EE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0038" y="154940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51205" name="TextBox 4">
            <a:extLst>
              <a:ext uri="{FF2B5EF4-FFF2-40B4-BE49-F238E27FC236}">
                <a16:creationId xmlns:a16="http://schemas.microsoft.com/office/drawing/2014/main" id="{CEB57FFC-780C-650C-BAC1-92F377171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3825" y="2854325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51206" name="TextBox 5">
            <a:extLst>
              <a:ext uri="{FF2B5EF4-FFF2-40B4-BE49-F238E27FC236}">
                <a16:creationId xmlns:a16="http://schemas.microsoft.com/office/drawing/2014/main" id="{494B146A-543E-41BF-0A5E-09A0CAA6B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338" y="4152900"/>
            <a:ext cx="2105025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Sequencing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34614-169A-0A3E-3283-BC875636C0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2114550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08" name="TextBox 11">
            <a:extLst>
              <a:ext uri="{FF2B5EF4-FFF2-40B4-BE49-F238E27FC236}">
                <a16:creationId xmlns:a16="http://schemas.microsoft.com/office/drawing/2014/main" id="{00632CA6-E195-C893-927E-55D5AC22D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1179513"/>
            <a:ext cx="684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51209" name="TextBox 14">
            <a:extLst>
              <a:ext uri="{FF2B5EF4-FFF2-40B4-BE49-F238E27FC236}">
                <a16:creationId xmlns:a16="http://schemas.microsoft.com/office/drawing/2014/main" id="{429E96DF-A767-3486-B63D-A42AC7AB5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5457825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A5E000-83C4-EBDC-A9F4-BAB784B0F8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3438525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1" name="TextBox 11">
            <a:extLst>
              <a:ext uri="{FF2B5EF4-FFF2-40B4-BE49-F238E27FC236}">
                <a16:creationId xmlns:a16="http://schemas.microsoft.com/office/drawing/2014/main" id="{E98992E1-1D97-849F-B124-8A29E2A3F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4225" y="5983288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438AD5-010E-BCD3-5117-C9B64554BF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4737100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3" name="Rectangle 21">
            <a:extLst>
              <a:ext uri="{FF2B5EF4-FFF2-40B4-BE49-F238E27FC236}">
                <a16:creationId xmlns:a16="http://schemas.microsoft.com/office/drawing/2014/main" id="{3495A3D2-42E7-5E28-5299-372647E18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3844925"/>
            <a:ext cx="4456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Thousands to hundreds of millions of fragments are sequenced in parallel</a:t>
            </a:r>
          </a:p>
        </p:txBody>
      </p:sp>
      <p:sp>
        <p:nvSpPr>
          <p:cNvPr id="51214" name="Rectangle 23">
            <a:extLst>
              <a:ext uri="{FF2B5EF4-FFF2-40B4-BE49-F238E27FC236}">
                <a16:creationId xmlns:a16="http://schemas.microsoft.com/office/drawing/2014/main" id="{A0A2A2D9-6D3F-0413-68CD-5EBEDB5E0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5357813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Standard data (FASTQ) are output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3862E3FE-F1B3-C912-D4D8-1459F79B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B01FB3-7FD2-694B-B451-83365283EA95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0722" name="Title 3">
            <a:extLst>
              <a:ext uri="{FF2B5EF4-FFF2-40B4-BE49-F238E27FC236}">
                <a16:creationId xmlns:a16="http://schemas.microsoft.com/office/drawing/2014/main" id="{DA2A070F-E32F-CDB9-0407-B2F40E5DD7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96850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Cambria" charset="0"/>
              </a:rPr>
              <a:t>Sequence errors and read lengths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42FDE424-B2E5-655D-78FD-58A702048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185" y="2436019"/>
            <a:ext cx="1243013" cy="642938"/>
          </a:xfrm>
          <a:prstGeom prst="homePlate">
            <a:avLst>
              <a:gd name="adj" fmla="val 49998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PacBio</a:t>
            </a: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InDel</a:t>
            </a: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)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8FC68B9E-0C30-DDBB-97FF-915A6646D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208" y="4395789"/>
            <a:ext cx="1712912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800" dirty="0" err="1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Illumina</a:t>
            </a:r>
            <a:endParaRPr lang="en-US" sz="18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defRPr/>
            </a:pPr>
            <a:r>
              <a:rPr lang="en-US" sz="1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(substitution)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4539AC7-5FE4-5E0D-5BB1-679FCB916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795" y="1257019"/>
            <a:ext cx="1304925" cy="641350"/>
          </a:xfrm>
          <a:prstGeom prst="homePlate">
            <a:avLst>
              <a:gd name="adj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Nanopore</a:t>
            </a: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InDel</a:t>
            </a: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)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A9A61D81-CD65-3C95-D434-DFBF05255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2287" y="5168901"/>
            <a:ext cx="1211263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Sanger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5AE51-75F3-2B0E-F54A-1ED8428AF64B}"/>
              </a:ext>
            </a:extLst>
          </p:cNvPr>
          <p:cNvSpPr txBox="1"/>
          <p:nvPr/>
        </p:nvSpPr>
        <p:spPr>
          <a:xfrm>
            <a:off x="1015187" y="6000751"/>
            <a:ext cx="9540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HIGH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924172-1715-B8E4-02E4-0204329959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27962" y="5868988"/>
            <a:ext cx="6370638" cy="0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C81B12-0366-82BA-FC14-E35D4179AEC7}"/>
              </a:ext>
            </a:extLst>
          </p:cNvPr>
          <p:cNvSpPr txBox="1"/>
          <p:nvPr/>
        </p:nvSpPr>
        <p:spPr>
          <a:xfrm>
            <a:off x="7342962" y="6000751"/>
            <a:ext cx="8905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LOW</a:t>
            </a:r>
          </a:p>
        </p:txBody>
      </p:sp>
      <p:sp>
        <p:nvSpPr>
          <p:cNvPr id="51212" name="TextBox 15">
            <a:extLst>
              <a:ext uri="{FF2B5EF4-FFF2-40B4-BE49-F238E27FC236}">
                <a16:creationId xmlns:a16="http://schemas.microsoft.com/office/drawing/2014/main" id="{76574CB7-A596-C82F-1FBB-6556662B7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0724" y="6198255"/>
            <a:ext cx="29851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Sequencing Error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5BC693DE-1CDC-B7D9-801B-64A8835A9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7585" y="3240741"/>
            <a:ext cx="1392702" cy="642938"/>
          </a:xfrm>
          <a:prstGeom prst="homePlate">
            <a:avLst>
              <a:gd name="adj" fmla="val 49998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PacBio-HiFi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701B63D-F551-D9F5-07B8-04738022E83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41410" y="1128713"/>
            <a:ext cx="0" cy="4740275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2" name="TextBox 15">
            <a:extLst>
              <a:ext uri="{FF2B5EF4-FFF2-40B4-BE49-F238E27FC236}">
                <a16:creationId xmlns:a16="http://schemas.microsoft.com/office/drawing/2014/main" id="{8CC44F5D-C631-E2B2-66A9-F1120B2DB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00600"/>
            <a:ext cx="2125903" cy="52322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Read length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A7CFAF72-D725-9812-C046-844F9DAF50C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Applications of NGS</a:t>
            </a:r>
          </a:p>
        </p:txBody>
      </p:sp>
      <p:sp>
        <p:nvSpPr>
          <p:cNvPr id="54274" name="TextBox 2">
            <a:extLst>
              <a:ext uri="{FF2B5EF4-FFF2-40B4-BE49-F238E27FC236}">
                <a16:creationId xmlns:a16="http://schemas.microsoft.com/office/drawing/2014/main" id="{0FBCF074-16FE-CC87-8AB1-8A3EBFEF5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75" y="1576388"/>
            <a:ext cx="7278688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Whole-genome sequencing/re-sequencing / target-region sequencing (Assembly, Variant discovery)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Genome-reduction sequencing (GBS, RAD-Seq)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RNA-seq: differential expression, alternative splicing and variant discovery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Small RNA-seq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 err="1"/>
              <a:t>ChIP</a:t>
            </a:r>
            <a:r>
              <a:rPr lang="en-US" altLang="en-US" sz="2400" dirty="0"/>
              <a:t>-Seq: Elucidate DNA-protein interaction 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Metagenomics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Others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endParaRPr lang="en-US" altLang="en-US" sz="2400" dirty="0"/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1FF8CE83-3512-47C4-7E8D-9C3ABB1C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B523C1-40EE-0842-B621-E96B8680AF5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B5AA16-BFC0-6CDC-48B0-3896D8C36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1FE9E2-F1D0-9F4D-BED2-A1AB6DF5CF60}" type="slidenum">
              <a:rPr lang="en-US" altLang="en-US" smtClean="0"/>
              <a:pPr>
                <a:defRPr/>
              </a:pPr>
              <a:t>28</a:t>
            </a:fld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E3FB4C-FA59-F3A5-8CA2-D1E5F68D9605}"/>
              </a:ext>
            </a:extLst>
          </p:cNvPr>
          <p:cNvSpPr txBox="1">
            <a:spLocks/>
          </p:cNvSpPr>
          <p:nvPr/>
        </p:nvSpPr>
        <p:spPr bwMode="auto">
          <a:xfrm>
            <a:off x="342900" y="281361"/>
            <a:ext cx="84582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Finished genomes can be generated using Nanopore data</a:t>
            </a: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4A7D8A00-4490-5E8E-15C9-2099FDCB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66" y="1318933"/>
            <a:ext cx="5400115" cy="52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90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1">
            <a:extLst>
              <a:ext uri="{FF2B5EF4-FFF2-40B4-BE49-F238E27FC236}">
                <a16:creationId xmlns:a16="http://schemas.microsoft.com/office/drawing/2014/main" id="{7C523826-C61D-0A93-E971-33DADEC1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F638BA-BA66-1241-994F-8FA8C0481C98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6322" name="Title 2">
            <a:extLst>
              <a:ext uri="{FF2B5EF4-FFF2-40B4-BE49-F238E27FC236}">
                <a16:creationId xmlns:a16="http://schemas.microsoft.com/office/drawing/2014/main" id="{D1389B9C-00FF-E752-5A21-A73ED2E8C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Case study</a:t>
            </a:r>
          </a:p>
        </p:txBody>
      </p:sp>
      <p:sp>
        <p:nvSpPr>
          <p:cNvPr id="56323" name="TextBox 5">
            <a:extLst>
              <a:ext uri="{FF2B5EF4-FFF2-40B4-BE49-F238E27FC236}">
                <a16:creationId xmlns:a16="http://schemas.microsoft.com/office/drawing/2014/main" id="{66ED893B-AB92-EF8D-50E2-8D62B174D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660525"/>
            <a:ext cx="76660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 i="1">
                <a:latin typeface="Arial" panose="020B0604020202020204" pitchFamily="34" charset="0"/>
              </a:rPr>
              <a:t>De novo </a:t>
            </a:r>
            <a:r>
              <a:rPr lang="en-US" altLang="en-US" sz="2400">
                <a:latin typeface="Arial" panose="020B0604020202020204" pitchFamily="34" charset="0"/>
              </a:rPr>
              <a:t>assembly of a strain of </a:t>
            </a:r>
            <a:r>
              <a:rPr lang="en-US" altLang="en-US" sz="2400" i="1">
                <a:latin typeface="Arial" panose="020B0604020202020204" pitchFamily="34" charset="0"/>
              </a:rPr>
              <a:t>E.coli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>
                <a:latin typeface="Arial" panose="020B0604020202020204" pitchFamily="34" charset="0"/>
              </a:rPr>
              <a:t>Human whole genome sequencing for SNP discovery</a:t>
            </a:r>
          </a:p>
        </p:txBody>
      </p:sp>
      <p:sp>
        <p:nvSpPr>
          <p:cNvPr id="56324" name="TextBox 6">
            <a:extLst>
              <a:ext uri="{FF2B5EF4-FFF2-40B4-BE49-F238E27FC236}">
                <a16:creationId xmlns:a16="http://schemas.microsoft.com/office/drawing/2014/main" id="{B258ECDA-A4B0-2ED9-B977-C100AE5C6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4400" y="3946525"/>
            <a:ext cx="4224338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Which platform(s)?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Sequencing depth?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CC23325F-7E16-16A3-3195-22DA7AEC7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6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sequencing technology is key for a wide range of biological researches </a:t>
            </a:r>
          </a:p>
        </p:txBody>
      </p:sp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520AAC48-D7D2-49D6-5FBE-29AE64EFE0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AD61B71-CCEE-B045-927A-03DB9FCDD59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411" name="Picture 8">
            <a:extLst>
              <a:ext uri="{FF2B5EF4-FFF2-40B4-BE49-F238E27FC236}">
                <a16:creationId xmlns:a16="http://schemas.microsoft.com/office/drawing/2014/main" id="{68EADE2E-2581-9A5D-1060-CC405948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2770188"/>
            <a:ext cx="2411413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9" descr="Screenshot 2016-04-06 01.09.00.png">
            <a:extLst>
              <a:ext uri="{FF2B5EF4-FFF2-40B4-BE49-F238E27FC236}">
                <a16:creationId xmlns:a16="http://schemas.microsoft.com/office/drawing/2014/main" id="{3CC0DEDB-A502-D0BB-413E-E552C58C9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1314450"/>
            <a:ext cx="38989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0" descr="Screenshot 2019-01-23 13.01.45.png">
            <a:extLst>
              <a:ext uri="{FF2B5EF4-FFF2-40B4-BE49-F238E27FC236}">
                <a16:creationId xmlns:a16="http://schemas.microsoft.com/office/drawing/2014/main" id="{14D09E1B-6A9A-6105-BACD-1AB574EF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5075238"/>
            <a:ext cx="2749550" cy="139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12" descr="A cover of a book&#10;&#10;Description automatically generated with low confidence">
            <a:extLst>
              <a:ext uri="{FF2B5EF4-FFF2-40B4-BE49-F238E27FC236}">
                <a16:creationId xmlns:a16="http://schemas.microsoft.com/office/drawing/2014/main" id="{90F1126C-50BF-DA66-AFD3-69296D30D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84300"/>
            <a:ext cx="1935163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6">
            <a:extLst>
              <a:ext uri="{FF2B5EF4-FFF2-40B4-BE49-F238E27FC236}">
                <a16:creationId xmlns:a16="http://schemas.microsoft.com/office/drawing/2014/main" id="{6C1DF5DB-1853-B839-F808-E9DB50B1D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3894138"/>
            <a:ext cx="1935162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2">
            <a:extLst>
              <a:ext uri="{FF2B5EF4-FFF2-40B4-BE49-F238E27FC236}">
                <a16:creationId xmlns:a16="http://schemas.microsoft.com/office/drawing/2014/main" id="{E29A1174-F71A-0A8F-274B-94C2F2C3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725" y="3136900"/>
            <a:ext cx="3008313" cy="300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A35A2382-D8BB-DD5F-5103-6806004E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>
                <a:latin typeface="+mn-lt"/>
                <a:ea typeface="ＭＳ Ｐゴシック" charset="0"/>
                <a:cs typeface="ＭＳ Ｐゴシック" charset="0"/>
              </a:rPr>
              <a:t>Sequence platforms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46449ADA-C88C-5A63-14F3-1A37D4D56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95" y="1152583"/>
            <a:ext cx="5632450" cy="520376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Illumina (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MiSeq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NextSeq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HiSeq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NovaSeq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very high throughput, up to 2x300 bp, and high accuracy (&lt;1%)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PacBio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Moderate sequencing throughput, very long (&gt;70kb+), relatively high errors (1-5%)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PacBio HiFi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~15 kb, &lt;1% error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Nanopore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Moderate sequencing throughput, very long (could be &gt;1 Mb), errors (1-10%)</a:t>
            </a:r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7AC30424-A8A5-45C3-E8B8-AA0474B5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CEAF1F-0FD1-344D-BF61-9315BBDBF94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E991B-64B1-5067-E97D-7FD7D3128952}"/>
              </a:ext>
            </a:extLst>
          </p:cNvPr>
          <p:cNvGrpSpPr>
            <a:grpSpLocks/>
          </p:cNvGrpSpPr>
          <p:nvPr/>
        </p:nvGrpSpPr>
        <p:grpSpPr bwMode="auto">
          <a:xfrm>
            <a:off x="5853113" y="1819275"/>
            <a:ext cx="3017837" cy="2644775"/>
            <a:chOff x="5702300" y="3712329"/>
            <a:chExt cx="3302000" cy="2817475"/>
          </a:xfrm>
        </p:grpSpPr>
        <p:pic>
          <p:nvPicPr>
            <p:cNvPr id="57349" name="Picture 4">
              <a:extLst>
                <a:ext uri="{FF2B5EF4-FFF2-40B4-BE49-F238E27FC236}">
                  <a16:creationId xmlns:a16="http://schemas.microsoft.com/office/drawing/2014/main" id="{5A308A93-ACD5-6673-7246-D3EC636C0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300" y="3712329"/>
              <a:ext cx="3302000" cy="247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CE6FEF-C282-E498-802C-77E779E76EAD}"/>
                </a:ext>
              </a:extLst>
            </p:cNvPr>
            <p:cNvSpPr txBox="1"/>
            <p:nvPr/>
          </p:nvSpPr>
          <p:spPr>
            <a:xfrm>
              <a:off x="5702300" y="6191572"/>
              <a:ext cx="2553362" cy="3382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@</a:t>
              </a:r>
              <a:r>
                <a:rPr lang="en-US" sz="1600" dirty="0" err="1">
                  <a:latin typeface="+mj-lt"/>
                  <a:ea typeface="ＭＳ Ｐゴシック" charset="0"/>
                  <a:cs typeface="ＭＳ Ｐゴシック" charset="0"/>
                </a:rPr>
                <a:t>anne_churchland</a:t>
              </a: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 (twitter)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3DA5554F-8C38-1637-26DA-C8870123274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ea typeface="ＭＳ Ｐゴシック" panose="020B0600070205080204" pitchFamily="34" charset="-128"/>
              </a:rPr>
              <a:t>Experimental design</a:t>
            </a:r>
          </a:p>
        </p:txBody>
      </p:sp>
      <p:sp>
        <p:nvSpPr>
          <p:cNvPr id="59394" name="TextBox 2">
            <a:extLst>
              <a:ext uri="{FF2B5EF4-FFF2-40B4-BE49-F238E27FC236}">
                <a16:creationId xmlns:a16="http://schemas.microsoft.com/office/drawing/2014/main" id="{48499190-09A2-7650-4A60-F4C3D2C5C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0595" y="1101725"/>
            <a:ext cx="4479925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Goal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Platform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Read length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Rate and type of sequence errors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Sequencing depth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Replication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Control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Budget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C82CEF-DC18-AE20-87A5-EFC81E6E3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212226"/>
              </p:ext>
            </p:extLst>
          </p:nvPr>
        </p:nvGraphicFramePr>
        <p:xfrm>
          <a:off x="457200" y="4394994"/>
          <a:ext cx="8239125" cy="1714500"/>
        </p:xfrm>
        <a:graphic>
          <a:graphicData uri="http://schemas.openxmlformats.org/drawingml/2006/table">
            <a:tbl>
              <a:tblPr/>
              <a:tblGrid>
                <a:gridCol w="96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5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Platform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Templates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Signal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 length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Run time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reads per run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type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rate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Miseq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2x300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1-2 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10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Hiseq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2x250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Hundreds of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PacBio (</a:t>
                      </a: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hifi</a:t>
                      </a: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)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30min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500 Mb – 1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&lt;1%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Nanopore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Electronic flow change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hours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&gt;5Gb per </a:t>
                      </a: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MinION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1-10%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460" name="Slide Number Placeholder 4">
            <a:extLst>
              <a:ext uri="{FF2B5EF4-FFF2-40B4-BE49-F238E27FC236}">
                <a16:creationId xmlns:a16="http://schemas.microsoft.com/office/drawing/2014/main" id="{987897C1-F87E-8BBF-460B-10426BB0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D77F68-A543-FD4B-A86E-9277B3ED3F8A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1">
            <a:extLst>
              <a:ext uri="{FF2B5EF4-FFF2-40B4-BE49-F238E27FC236}">
                <a16:creationId xmlns:a16="http://schemas.microsoft.com/office/drawing/2014/main" id="{81EB4145-09B8-DB66-7A52-214C0124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6DDACB-768C-8949-BBE5-A40F159A4DE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0418" name="Title 2">
            <a:extLst>
              <a:ext uri="{FF2B5EF4-FFF2-40B4-BE49-F238E27FC236}">
                <a16:creationId xmlns:a16="http://schemas.microsoft.com/office/drawing/2014/main" id="{CAE253DF-3D12-4AB6-3545-1CC7E7F26E67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COMMON</a:t>
            </a:r>
            <a:r>
              <a:rPr lang="en-US" altLang="en-US">
                <a:ea typeface="ＭＳ Ｐゴシック" panose="020B0600070205080204" pitchFamily="34" charset="-128"/>
              </a:rPr>
              <a:t> in all NGS platforms</a:t>
            </a:r>
          </a:p>
        </p:txBody>
      </p:sp>
      <p:sp>
        <p:nvSpPr>
          <p:cNvPr id="60419" name="TextBox 3">
            <a:extLst>
              <a:ext uri="{FF2B5EF4-FFF2-40B4-BE49-F238E27FC236}">
                <a16:creationId xmlns:a16="http://schemas.microsoft.com/office/drawing/2014/main" id="{3E162178-1D16-F3BC-8666-05E283328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713" y="2735263"/>
            <a:ext cx="44561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is required for library preparation</a:t>
            </a:r>
          </a:p>
        </p:txBody>
      </p:sp>
      <p:sp>
        <p:nvSpPr>
          <p:cNvPr id="60420" name="TextBox 3">
            <a:extLst>
              <a:ext uri="{FF2B5EF4-FFF2-40B4-BE49-F238E27FC236}">
                <a16:creationId xmlns:a16="http://schemas.microsoft.com/office/drawing/2014/main" id="{931D8F7A-CCA7-8AA8-D7C5-1515F0AED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0038" y="154940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60421" name="TextBox 4">
            <a:extLst>
              <a:ext uri="{FF2B5EF4-FFF2-40B4-BE49-F238E27FC236}">
                <a16:creationId xmlns:a16="http://schemas.microsoft.com/office/drawing/2014/main" id="{F106CDF9-A3A1-6432-AF96-999B9F74D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3825" y="2854325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60422" name="TextBox 5">
            <a:extLst>
              <a:ext uri="{FF2B5EF4-FFF2-40B4-BE49-F238E27FC236}">
                <a16:creationId xmlns:a16="http://schemas.microsoft.com/office/drawing/2014/main" id="{1F93B76F-76D1-6AAF-DBC5-C338887AD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338" y="4152900"/>
            <a:ext cx="2105025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Sequencing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CB0C0E-5316-663F-FDBF-A9D716B362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2114550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0424" name="TextBox 11">
            <a:extLst>
              <a:ext uri="{FF2B5EF4-FFF2-40B4-BE49-F238E27FC236}">
                <a16:creationId xmlns:a16="http://schemas.microsoft.com/office/drawing/2014/main" id="{9DA2CE13-CC33-DA9E-4550-BFBBDAD08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1179513"/>
            <a:ext cx="684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60425" name="TextBox 14">
            <a:extLst>
              <a:ext uri="{FF2B5EF4-FFF2-40B4-BE49-F238E27FC236}">
                <a16:creationId xmlns:a16="http://schemas.microsoft.com/office/drawing/2014/main" id="{51FA76C3-02C9-1711-8D14-E507BF965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5457825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9ACDA-3F55-E656-D6AB-6E7B9C7F721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3438525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0427" name="TextBox 11">
            <a:extLst>
              <a:ext uri="{FF2B5EF4-FFF2-40B4-BE49-F238E27FC236}">
                <a16:creationId xmlns:a16="http://schemas.microsoft.com/office/drawing/2014/main" id="{B771F518-5391-073A-8E53-6D2261C4D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4225" y="5983288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DAA612-71B0-4ACD-D41B-F5D4E1D0015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4737100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0429" name="Rectangle 21">
            <a:extLst>
              <a:ext uri="{FF2B5EF4-FFF2-40B4-BE49-F238E27FC236}">
                <a16:creationId xmlns:a16="http://schemas.microsoft.com/office/drawing/2014/main" id="{7CD6A0A3-DC7F-25BF-F45A-C1F6A1B14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3844925"/>
            <a:ext cx="4456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Thousands to hundreds of millions of fragments are sequenced in parallel</a:t>
            </a:r>
          </a:p>
        </p:txBody>
      </p:sp>
      <p:sp>
        <p:nvSpPr>
          <p:cNvPr id="60430" name="Rectangle 23">
            <a:extLst>
              <a:ext uri="{FF2B5EF4-FFF2-40B4-BE49-F238E27FC236}">
                <a16:creationId xmlns:a16="http://schemas.microsoft.com/office/drawing/2014/main" id="{66C3E40D-C458-4C3E-FB38-10EF958B8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5357813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Standard data (FASTQ) are output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Number Placeholder 1">
            <a:extLst>
              <a:ext uri="{FF2B5EF4-FFF2-40B4-BE49-F238E27FC236}">
                <a16:creationId xmlns:a16="http://schemas.microsoft.com/office/drawing/2014/main" id="{CCAE600D-1656-6082-3C0F-1DF035B1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88E04F-6BC6-B043-9419-7E503828A88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1442" name="Title 2">
            <a:extLst>
              <a:ext uri="{FF2B5EF4-FFF2-40B4-BE49-F238E27FC236}">
                <a16:creationId xmlns:a16="http://schemas.microsoft.com/office/drawing/2014/main" id="{8CF4E4B0-43A2-E2EF-6A4D-C30CD111D88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Illumina library preparation (</a:t>
            </a:r>
            <a:r>
              <a:rPr lang="en-US" altLang="en-US" dirty="0" err="1">
                <a:ea typeface="ＭＳ Ｐゴシック" panose="020B0600070205080204" pitchFamily="34" charset="-128"/>
              </a:rPr>
              <a:t>TruSeq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</p:txBody>
      </p:sp>
      <p:pic>
        <p:nvPicPr>
          <p:cNvPr id="61443" name="Picture 3" descr="Picture 6.png">
            <a:extLst>
              <a:ext uri="{FF2B5EF4-FFF2-40B4-BE49-F238E27FC236}">
                <a16:creationId xmlns:a16="http://schemas.microsoft.com/office/drawing/2014/main" id="{0AB94201-A1D9-EBF6-219C-CD609C329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1352550"/>
            <a:ext cx="4876800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EFFEFA-B001-8340-5923-617F5E5401C0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4491038"/>
            <a:ext cx="4083050" cy="1531937"/>
            <a:chOff x="4876800" y="4491038"/>
            <a:chExt cx="4083050" cy="1531937"/>
          </a:xfrm>
        </p:grpSpPr>
        <p:pic>
          <p:nvPicPr>
            <p:cNvPr id="61455" name="Picture 6" descr="Picture 9.png">
              <a:extLst>
                <a:ext uri="{FF2B5EF4-FFF2-40B4-BE49-F238E27FC236}">
                  <a16:creationId xmlns:a16="http://schemas.microsoft.com/office/drawing/2014/main" id="{E25D720D-C544-3EF6-C2E6-037957651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4841875"/>
              <a:ext cx="408305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6" name="TextBox 7">
              <a:extLst>
                <a:ext uri="{FF2B5EF4-FFF2-40B4-BE49-F238E27FC236}">
                  <a16:creationId xmlns:a16="http://schemas.microsoft.com/office/drawing/2014/main" id="{197365AC-B278-9423-66DB-7206B2892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7925" y="4491038"/>
              <a:ext cx="151923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Final product</a:t>
              </a:r>
            </a:p>
          </p:txBody>
        </p:sp>
      </p:grpSp>
      <p:sp>
        <p:nvSpPr>
          <p:cNvPr id="61445" name="TextBox 8">
            <a:extLst>
              <a:ext uri="{FF2B5EF4-FFF2-40B4-BE49-F238E27FC236}">
                <a16:creationId xmlns:a16="http://schemas.microsoft.com/office/drawing/2014/main" id="{2C3BD6C3-A08D-6D81-FD62-0E044AD4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50" y="1035050"/>
            <a:ext cx="376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a.</a:t>
            </a:r>
          </a:p>
        </p:txBody>
      </p:sp>
      <p:sp>
        <p:nvSpPr>
          <p:cNvPr id="61446" name="TextBox 9">
            <a:extLst>
              <a:ext uri="{FF2B5EF4-FFF2-40B4-BE49-F238E27FC236}">
                <a16:creationId xmlns:a16="http://schemas.microsoft.com/office/drawing/2014/main" id="{3D11CFC0-5193-5AEA-5544-CB17B714B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9550" y="6319838"/>
            <a:ext cx="13906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From TruSeq Manual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6FF009-FB81-696A-9A64-DFC054F71AF3}"/>
              </a:ext>
            </a:extLst>
          </p:cNvPr>
          <p:cNvGrpSpPr>
            <a:grpSpLocks/>
          </p:cNvGrpSpPr>
          <p:nvPr/>
        </p:nvGrpSpPr>
        <p:grpSpPr bwMode="auto">
          <a:xfrm>
            <a:off x="5130800" y="1035050"/>
            <a:ext cx="3556000" cy="3041650"/>
            <a:chOff x="5130800" y="1035050"/>
            <a:chExt cx="3556000" cy="3041650"/>
          </a:xfrm>
        </p:grpSpPr>
        <p:pic>
          <p:nvPicPr>
            <p:cNvPr id="61452" name="Picture 5" descr="Picture 8.png">
              <a:extLst>
                <a:ext uri="{FF2B5EF4-FFF2-40B4-BE49-F238E27FC236}">
                  <a16:creationId xmlns:a16="http://schemas.microsoft.com/office/drawing/2014/main" id="{CDEA78B4-5CA0-E4DF-EB44-0A39E6AB7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0800" y="1377950"/>
              <a:ext cx="3556000" cy="269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3" name="TextBox 9">
              <a:extLst>
                <a:ext uri="{FF2B5EF4-FFF2-40B4-BE49-F238E27FC236}">
                  <a16:creationId xmlns:a16="http://schemas.microsoft.com/office/drawing/2014/main" id="{266D0BB2-5D78-99F3-7116-46034E5F0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0800" y="1035050"/>
              <a:ext cx="37623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b.</a:t>
              </a:r>
            </a:p>
          </p:txBody>
        </p:sp>
        <p:sp>
          <p:nvSpPr>
            <p:cNvPr id="61454" name="TextBox 10">
              <a:extLst>
                <a:ext uri="{FF2B5EF4-FFF2-40B4-BE49-F238E27FC236}">
                  <a16:creationId xmlns:a16="http://schemas.microsoft.com/office/drawing/2014/main" id="{36AE29AE-A960-CD82-2AA8-5AA9F9987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1830" y="1265882"/>
              <a:ext cx="15080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Arial" panose="020B0604020202020204" pitchFamily="34" charset="0"/>
                </a:rPr>
                <a:t>Y-adaptor</a:t>
              </a:r>
            </a:p>
          </p:txBody>
        </p:sp>
      </p:grpSp>
      <p:sp>
        <p:nvSpPr>
          <p:cNvPr id="61448" name="TextBox 3">
            <a:extLst>
              <a:ext uri="{FF2B5EF4-FFF2-40B4-BE49-F238E27FC236}">
                <a16:creationId xmlns:a16="http://schemas.microsoft.com/office/drawing/2014/main" id="{D72FC75E-73DB-ED46-2831-BB4488785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35050"/>
            <a:ext cx="2168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Fragmentation</a:t>
            </a:r>
          </a:p>
        </p:txBody>
      </p:sp>
      <p:sp>
        <p:nvSpPr>
          <p:cNvPr id="61449" name="TextBox 14">
            <a:extLst>
              <a:ext uri="{FF2B5EF4-FFF2-40B4-BE49-F238E27FC236}">
                <a16:creationId xmlns:a16="http://schemas.microsoft.com/office/drawing/2014/main" id="{0C7FC87C-A314-ACF9-E5AC-7AE4B14FA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3325813"/>
            <a:ext cx="16208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End-repair</a:t>
            </a:r>
          </a:p>
        </p:txBody>
      </p:sp>
      <p:sp>
        <p:nvSpPr>
          <p:cNvPr id="61450" name="TextBox 15">
            <a:extLst>
              <a:ext uri="{FF2B5EF4-FFF2-40B4-BE49-F238E27FC236}">
                <a16:creationId xmlns:a16="http://schemas.microsoft.com/office/drawing/2014/main" id="{70A12541-77AA-291F-D708-E6F5E83D6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038" y="6180138"/>
            <a:ext cx="1309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A-tailing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1B8CACA-2186-FBCA-CCEB-4D2D596AA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7925" y="4165600"/>
            <a:ext cx="2562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PCR or PCR-free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1">
            <a:extLst>
              <a:ext uri="{FF2B5EF4-FFF2-40B4-BE49-F238E27FC236}">
                <a16:creationId xmlns:a16="http://schemas.microsoft.com/office/drawing/2014/main" id="{5549A208-CFB7-46DF-8F9F-5A64AD964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4208463"/>
            <a:ext cx="727868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D</a:t>
            </a:r>
            <a:r>
              <a:rPr lang="en-US" altLang="ja-JP" sz="2400" dirty="0"/>
              <a:t>ata from a lane are more than needed  in many cases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Multiplexing: To put multiple samples in a lane via using </a:t>
            </a:r>
            <a:r>
              <a:rPr lang="en-US" altLang="en-US" sz="2400" b="1" dirty="0">
                <a:solidFill>
                  <a:srgbClr val="17375E"/>
                </a:solidFill>
              </a:rPr>
              <a:t>DNA barcodes </a:t>
            </a:r>
            <a:r>
              <a:rPr lang="en-US" altLang="en-US" sz="2400" dirty="0"/>
              <a:t>to distinguish samples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3BCCD-1212-9889-63A6-9DAC910C1E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636588"/>
            <a:ext cx="8229600" cy="7239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ea typeface="+mn-ea"/>
                <a:cs typeface="+mn-cs"/>
              </a:rPr>
              <a:t>Multiplexing</a:t>
            </a:r>
            <a:r>
              <a:rPr lang="en-US" b="1" dirty="0">
                <a:ea typeface="+mj-ea"/>
                <a:cs typeface="+mj-cs"/>
              </a:rPr>
              <a:t> (DNA barcode/Index)</a:t>
            </a: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EAEFE3FD-7494-A5FE-9EA6-887D7D6D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3CA09B-5EDA-524E-90B1-EA5E332DDDB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2468" name="TextBox 26">
            <a:extLst>
              <a:ext uri="{FF2B5EF4-FFF2-40B4-BE49-F238E27FC236}">
                <a16:creationId xmlns:a16="http://schemas.microsoft.com/office/drawing/2014/main" id="{AACC71E2-854D-5524-D6AD-7F96C7125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725" y="2201863"/>
            <a:ext cx="13176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flowcell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lane</a:t>
            </a:r>
          </a:p>
        </p:txBody>
      </p:sp>
      <p:pic>
        <p:nvPicPr>
          <p:cNvPr id="62469" name="Picture 28">
            <a:extLst>
              <a:ext uri="{FF2B5EF4-FFF2-40B4-BE49-F238E27FC236}">
                <a16:creationId xmlns:a16="http://schemas.microsoft.com/office/drawing/2014/main" id="{9B6277DB-1EA5-67EF-9B40-18C50038C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1927225"/>
            <a:ext cx="32893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Number Placeholder 1">
            <a:extLst>
              <a:ext uri="{FF2B5EF4-FFF2-40B4-BE49-F238E27FC236}">
                <a16:creationId xmlns:a16="http://schemas.microsoft.com/office/drawing/2014/main" id="{9AD411C0-EAE7-BA39-1CA2-67780B57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33B94F-D017-EC42-AB75-85DA8AD953F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3490" name="Title 2">
            <a:extLst>
              <a:ext uri="{FF2B5EF4-FFF2-40B4-BE49-F238E27FC236}">
                <a16:creationId xmlns:a16="http://schemas.microsoft.com/office/drawing/2014/main" id="{C3C167F7-0CBF-9819-6C36-23B01AA282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52425"/>
            <a:ext cx="8229600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Barcode / Index</a:t>
            </a:r>
          </a:p>
        </p:txBody>
      </p:sp>
      <p:pic>
        <p:nvPicPr>
          <p:cNvPr id="63491" name="Picture 4" descr="PLPTH813.pdf">
            <a:extLst>
              <a:ext uri="{FF2B5EF4-FFF2-40B4-BE49-F238E27FC236}">
                <a16:creationId xmlns:a16="http://schemas.microsoft.com/office/drawing/2014/main" id="{41711DD0-20BB-2250-3A69-61848EFB5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2586038"/>
            <a:ext cx="16859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3B4675-FB97-B603-F96B-71CB3FEA5C5E}"/>
              </a:ext>
            </a:extLst>
          </p:cNvPr>
          <p:cNvGrpSpPr>
            <a:grpSpLocks/>
          </p:cNvGrpSpPr>
          <p:nvPr/>
        </p:nvGrpSpPr>
        <p:grpSpPr bwMode="auto">
          <a:xfrm>
            <a:off x="3190875" y="1906588"/>
            <a:ext cx="5233988" cy="3046412"/>
            <a:chOff x="3190747" y="1906040"/>
            <a:chExt cx="5233923" cy="3046988"/>
          </a:xfrm>
        </p:grpSpPr>
        <p:sp>
          <p:nvSpPr>
            <p:cNvPr id="63493" name="TextBox 5">
              <a:extLst>
                <a:ext uri="{FF2B5EF4-FFF2-40B4-BE49-F238E27FC236}">
                  <a16:creationId xmlns:a16="http://schemas.microsoft.com/office/drawing/2014/main" id="{B2E76566-61F4-D385-9E96-B0E66D4CC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5476" y="1906040"/>
              <a:ext cx="3509194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</p:txBody>
        </p:sp>
        <p:sp>
          <p:nvSpPr>
            <p:cNvPr id="63494" name="TextBox 6">
              <a:extLst>
                <a:ext uri="{FF2B5EF4-FFF2-40B4-BE49-F238E27FC236}">
                  <a16:creationId xmlns:a16="http://schemas.microsoft.com/office/drawing/2014/main" id="{5C9776FB-AE51-417D-8539-BD0FB1336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228672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1</a:t>
              </a:r>
            </a:p>
          </p:txBody>
        </p:sp>
        <p:sp>
          <p:nvSpPr>
            <p:cNvPr id="63495" name="TextBox 7">
              <a:extLst>
                <a:ext uri="{FF2B5EF4-FFF2-40B4-BE49-F238E27FC236}">
                  <a16:creationId xmlns:a16="http://schemas.microsoft.com/office/drawing/2014/main" id="{E482FC07-6D14-8BFC-9151-3AD2C8C641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413255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3AF1D17A-EDB7-D5B0-46F0-4D656F0EFCE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200" b="1">
                <a:ea typeface="ＭＳ Ｐゴシック" panose="020B0600070205080204" pitchFamily="34" charset="-128"/>
              </a:rPr>
              <a:t>Single-end sequencing</a:t>
            </a:r>
          </a:p>
        </p:txBody>
      </p:sp>
      <p:sp>
        <p:nvSpPr>
          <p:cNvPr id="64514" name="TextBox 2">
            <a:extLst>
              <a:ext uri="{FF2B5EF4-FFF2-40B4-BE49-F238E27FC236}">
                <a16:creationId xmlns:a16="http://schemas.microsoft.com/office/drawing/2014/main" id="{ECFD1C33-0A31-BC74-A0F1-9C56DE4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1620838"/>
            <a:ext cx="76755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39725" indent="-339725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single read is generated for each template/cluster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3878E2-C8A2-65CC-A514-2407EDE95AE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329782" y="4448969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36D5D39-9B8C-8D19-D59F-D00C3CA67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2898775"/>
            <a:ext cx="109537" cy="601663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8EF75-33B1-DE5D-36DC-D2CC16305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5399088"/>
            <a:ext cx="109537" cy="601662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1F3E5-3E0E-77B0-A44B-C244E505B27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149725" y="3200400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7912D-988A-C927-0BB5-1D8022B4BC9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049713" y="3902075"/>
            <a:ext cx="801688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E80B36-624C-0698-012B-10D85FF913E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999581" y="4450557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1E38A89-F31D-A7C7-F3F2-9C4D7CDBF477}"/>
              </a:ext>
            </a:extLst>
          </p:cNvPr>
          <p:cNvSpPr txBox="1"/>
          <p:nvPr/>
        </p:nvSpPr>
        <p:spPr>
          <a:xfrm>
            <a:off x="3157561" y="4303669"/>
            <a:ext cx="112850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Insert size</a:t>
            </a:r>
          </a:p>
        </p:txBody>
      </p:sp>
      <p:sp>
        <p:nvSpPr>
          <p:cNvPr id="64522" name="Slide Number Placeholder 13">
            <a:extLst>
              <a:ext uri="{FF2B5EF4-FFF2-40B4-BE49-F238E27FC236}">
                <a16:creationId xmlns:a16="http://schemas.microsoft.com/office/drawing/2014/main" id="{9F0DB967-8647-F99D-2554-917B8D69D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B2EFC5-EC77-9A45-A9DA-EBEF22855AB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4523" name="TextBox 14">
            <a:extLst>
              <a:ext uri="{FF2B5EF4-FFF2-40B4-BE49-F238E27FC236}">
                <a16:creationId xmlns:a16="http://schemas.microsoft.com/office/drawing/2014/main" id="{85500827-E87E-CBDD-1CE6-585DF957E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5613"/>
            <a:ext cx="2300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typically 200-500 bp</a:t>
            </a:r>
          </a:p>
        </p:txBody>
      </p:sp>
      <p:sp>
        <p:nvSpPr>
          <p:cNvPr id="64524" name="TextBox 15">
            <a:extLst>
              <a:ext uri="{FF2B5EF4-FFF2-40B4-BE49-F238E27FC236}">
                <a16:creationId xmlns:a16="http://schemas.microsoft.com/office/drawing/2014/main" id="{20458D74-BA2B-C630-24D8-73FF5FEED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0" y="3429000"/>
            <a:ext cx="3008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>
                <a:latin typeface="Arial" panose="020B0604020202020204" pitchFamily="34" charset="0"/>
              </a:rPr>
              <a:t>“</a:t>
            </a:r>
            <a:r>
              <a:rPr lang="en-US" altLang="ja-JP" sz="1800">
                <a:solidFill>
                  <a:srgbClr val="FF0000"/>
                </a:solidFill>
                <a:latin typeface="Arial" panose="020B0604020202020204" pitchFamily="34" charset="0"/>
              </a:rPr>
              <a:t>Read</a:t>
            </a:r>
            <a:r>
              <a:rPr lang="ja-JP" altLang="en-US" sz="1800">
                <a:latin typeface="Arial" panose="020B0604020202020204" pitchFamily="34" charset="0"/>
              </a:rPr>
              <a:t>”</a:t>
            </a:r>
            <a:r>
              <a:rPr lang="en-US" altLang="ja-JP" sz="1800">
                <a:latin typeface="Arial" panose="020B0604020202020204" pitchFamily="34" charset="0"/>
              </a:rPr>
              <a:t> could be 36-300 bp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E48207D-F989-1CB3-DF55-1D42408B2080}"/>
              </a:ext>
            </a:extLst>
          </p:cNvPr>
          <p:cNvSpPr/>
          <p:nvPr/>
        </p:nvSpPr>
        <p:spPr>
          <a:xfrm>
            <a:off x="4737100" y="2898775"/>
            <a:ext cx="227013" cy="140493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highlight>
                <a:srgbClr val="808000"/>
              </a:highlight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7BFD4A07-21F4-4D73-0A5A-BC202AE7527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200" b="1">
                <a:ea typeface="ＭＳ Ｐゴシック" panose="020B0600070205080204" pitchFamily="34" charset="-128"/>
              </a:rPr>
              <a:t>Paired-end sequencing</a:t>
            </a:r>
          </a:p>
        </p:txBody>
      </p:sp>
      <p:sp>
        <p:nvSpPr>
          <p:cNvPr id="65538" name="TextBox 2">
            <a:extLst>
              <a:ext uri="{FF2B5EF4-FFF2-40B4-BE49-F238E27FC236}">
                <a16:creationId xmlns:a16="http://schemas.microsoft.com/office/drawing/2014/main" id="{BC7C7193-ED2E-F1E0-4FB5-86DB79566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1471613"/>
            <a:ext cx="65722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Two reads are generated for each template cluster;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1</a:t>
            </a:r>
            <a:r>
              <a:rPr lang="en-US" altLang="en-US" sz="2400" baseline="30000"/>
              <a:t>st</a:t>
            </a:r>
            <a:r>
              <a:rPr lang="en-US" altLang="en-US" sz="2400"/>
              <a:t> is from one end with one primer;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2</a:t>
            </a:r>
            <a:r>
              <a:rPr lang="en-US" altLang="en-US" sz="2400" baseline="30000"/>
              <a:t>nd</a:t>
            </a:r>
            <a:r>
              <a:rPr lang="en-US" altLang="en-US" sz="2400"/>
              <a:t> is for the other end with the other primer.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3A9D79-F31A-3E50-D37E-33A8A73A739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996407" y="4802981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454F5C6-BEBC-00C3-167A-0537E2D3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963" y="3252788"/>
            <a:ext cx="109537" cy="601662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C3E89-41A2-B982-26DA-93ECD70E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963" y="5753100"/>
            <a:ext cx="109537" cy="601663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9CF953-3474-24B6-9558-43B6C23E43C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816350" y="3554413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2E9AF-78A6-4C78-3F0E-61787C6909A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16338" y="4256088"/>
            <a:ext cx="801687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D8153C-9EA2-C206-A0A0-937B43B2208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933826" y="6054725"/>
            <a:ext cx="601662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1106AD-216E-06CA-884F-CDF30BCF091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832225" y="5365750"/>
            <a:ext cx="801688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A9EBBA-9FE1-951A-3D58-4B0987274BA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666206" y="4804569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570F55-4412-7539-F7B4-E42DDA640EA6}"/>
              </a:ext>
            </a:extLst>
          </p:cNvPr>
          <p:cNvSpPr txBox="1"/>
          <p:nvPr/>
        </p:nvSpPr>
        <p:spPr>
          <a:xfrm>
            <a:off x="2985747" y="4658022"/>
            <a:ext cx="83996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Fix size</a:t>
            </a:r>
          </a:p>
        </p:txBody>
      </p:sp>
      <p:sp>
        <p:nvSpPr>
          <p:cNvPr id="65548" name="Slide Number Placeholder 13">
            <a:extLst>
              <a:ext uri="{FF2B5EF4-FFF2-40B4-BE49-F238E27FC236}">
                <a16:creationId xmlns:a16="http://schemas.microsoft.com/office/drawing/2014/main" id="{35D99DF2-2837-87E5-7631-789BDB23A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ADF61F-8192-FE4E-BFFF-7204F0B3A2E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5549" name="TextBox 1">
            <a:extLst>
              <a:ext uri="{FF2B5EF4-FFF2-40B4-BE49-F238E27FC236}">
                <a16:creationId xmlns:a16="http://schemas.microsoft.com/office/drawing/2014/main" id="{5D17BD22-04EB-431E-AB51-61AF9C68E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6575" y="4052888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1</a:t>
            </a:r>
          </a:p>
        </p:txBody>
      </p:sp>
      <p:sp>
        <p:nvSpPr>
          <p:cNvPr id="65550" name="TextBox 14">
            <a:extLst>
              <a:ext uri="{FF2B5EF4-FFF2-40B4-BE49-F238E27FC236}">
                <a16:creationId xmlns:a16="http://schemas.microsoft.com/office/drawing/2014/main" id="{A3E48831-D8EA-EAAA-EC38-466978194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038" y="5156200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Number Placeholder 1">
            <a:extLst>
              <a:ext uri="{FF2B5EF4-FFF2-40B4-BE49-F238E27FC236}">
                <a16:creationId xmlns:a16="http://schemas.microsoft.com/office/drawing/2014/main" id="{74368F52-4742-56EE-AE6D-34785CA6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AEAE24-592E-CA44-B995-DE9337ADA3C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6562" name="Title 1">
            <a:extLst>
              <a:ext uri="{FF2B5EF4-FFF2-40B4-BE49-F238E27FC236}">
                <a16:creationId xmlns:a16="http://schemas.microsoft.com/office/drawing/2014/main" id="{A609B672-1112-1E5D-BF28-67BEFFAC9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579438"/>
            <a:ext cx="8229600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Illumina platforms and terminologies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sz="2000">
                <a:ea typeface="ＭＳ Ｐゴシック" panose="020B0600070205080204" pitchFamily="34" charset="-128"/>
                <a:hlinkClick r:id="rId2"/>
              </a:rPr>
              <a:t>Illumina video</a:t>
            </a:r>
            <a:endParaRPr lang="en-US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17C42-F0BF-1C30-9355-8A66AFF640C1}"/>
              </a:ext>
            </a:extLst>
          </p:cNvPr>
          <p:cNvSpPr txBox="1"/>
          <p:nvPr/>
        </p:nvSpPr>
        <p:spPr>
          <a:xfrm>
            <a:off x="1403350" y="2073275"/>
            <a:ext cx="5751513" cy="16090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Library preparation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Single-ends and paired ends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Read length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Number Placeholder 1">
            <a:extLst>
              <a:ext uri="{FF2B5EF4-FFF2-40B4-BE49-F238E27FC236}">
                <a16:creationId xmlns:a16="http://schemas.microsoft.com/office/drawing/2014/main" id="{54D02B47-C9CC-A5D2-DEA4-6985BE64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14D08D-353C-8341-B459-4EF66A86D31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7586" name="Title 2">
            <a:extLst>
              <a:ext uri="{FF2B5EF4-FFF2-40B4-BE49-F238E27FC236}">
                <a16:creationId xmlns:a16="http://schemas.microsoft.com/office/drawing/2014/main" id="{481307EF-769E-6134-68C2-147A973FF93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67587" name="TextBox 1">
            <a:extLst>
              <a:ext uri="{FF2B5EF4-FFF2-40B4-BE49-F238E27FC236}">
                <a16:creationId xmlns:a16="http://schemas.microsoft.com/office/drawing/2014/main" id="{D53A6617-ED80-9A66-03DA-64CC670BC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662" y="1658191"/>
            <a:ext cx="6088526" cy="254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Arial" panose="020B0604020202020204" pitchFamily="34" charset="0"/>
              </a:rPr>
              <a:t>NGS platforms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Arial" panose="020B0604020202020204" pitchFamily="34" charset="0"/>
              </a:rPr>
              <a:t>Pro and con of each platform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Arial" panose="020B0604020202020204" pitchFamily="34" charset="0"/>
              </a:rPr>
              <a:t>Approaches for library preparation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9665E-2571-D2EE-8186-7C6A45A64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868363"/>
            <a:ext cx="7056437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7" name="Title 1">
            <a:extLst>
              <a:ext uri="{FF2B5EF4-FFF2-40B4-BE49-F238E27FC236}">
                <a16:creationId xmlns:a16="http://schemas.microsoft.com/office/drawing/2014/main" id="{5E6E0E84-8037-8FAE-B95D-74BBFC80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7488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0822457C-4E34-9FCD-FB40-12A749B5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6D015A-331F-C54A-A1FE-6AE2EC42A39D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8436" name="TextBox 9">
            <a:extLst>
              <a:ext uri="{FF2B5EF4-FFF2-40B4-BE49-F238E27FC236}">
                <a16:creationId xmlns:a16="http://schemas.microsoft.com/office/drawing/2014/main" id="{3D6B266C-60B4-C816-A922-8F830A0CD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6156325"/>
            <a:ext cx="207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</a:rPr>
              <a:t>Key innovation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453927-19B4-DDD9-4A01-CA953F7CF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74930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8438" name="Picture 3">
            <a:extLst>
              <a:ext uri="{FF2B5EF4-FFF2-40B4-BE49-F238E27FC236}">
                <a16:creationId xmlns:a16="http://schemas.microsoft.com/office/drawing/2014/main" id="{2424FB6F-A504-6854-9719-28EED1A67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3616325"/>
            <a:ext cx="21971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>
            <a:extLst>
              <a:ext uri="{FF2B5EF4-FFF2-40B4-BE49-F238E27FC236}">
                <a16:creationId xmlns:a16="http://schemas.microsoft.com/office/drawing/2014/main" id="{759D52C6-09A1-C0D2-954E-9575E41A2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38" y="868363"/>
            <a:ext cx="13335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TextBox 8">
            <a:extLst>
              <a:ext uri="{FF2B5EF4-FFF2-40B4-BE49-F238E27FC236}">
                <a16:creationId xmlns:a16="http://schemas.microsoft.com/office/drawing/2014/main" id="{3ED34847-7135-1D86-2B4F-D2DC6D825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438" y="2660650"/>
            <a:ext cx="13636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Frederick Sanger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15491E93-91F2-29BA-74FD-E5340AF6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7488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II</a:t>
            </a:r>
          </a:p>
        </p:txBody>
      </p:sp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E1C82032-802B-C021-5444-E85BF739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CF4362-ABED-7F44-A2E6-41F793B1D01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0483" name="Picture 5" descr="Screen Shot 2015-01-31 at 3.09.29 PM.png">
            <a:extLst>
              <a:ext uri="{FF2B5EF4-FFF2-40B4-BE49-F238E27FC236}">
                <a16:creationId xmlns:a16="http://schemas.microsoft.com/office/drawing/2014/main" id="{84CF1FF5-44C3-3F14-ED31-AC7054E43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84238"/>
            <a:ext cx="7978775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6">
            <a:extLst>
              <a:ext uri="{FF2B5EF4-FFF2-40B4-BE49-F238E27FC236}">
                <a16:creationId xmlns:a16="http://schemas.microsoft.com/office/drawing/2014/main" id="{03A8CDA0-D26A-4A55-186C-A29C4BD01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0" y="6315075"/>
            <a:ext cx="8175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wikipedia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7DE3A-99F1-142A-4097-A024F9BAB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74930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7204F-0651-A8C1-9070-DB9249D93D4E}"/>
              </a:ext>
            </a:extLst>
          </p:cNvPr>
          <p:cNvSpPr txBox="1"/>
          <p:nvPr/>
        </p:nvSpPr>
        <p:spPr>
          <a:xfrm>
            <a:off x="2120900" y="2335213"/>
            <a:ext cx="265113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200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x</a:t>
            </a:r>
          </a:p>
        </p:txBody>
      </p:sp>
      <p:pic>
        <p:nvPicPr>
          <p:cNvPr id="20487" name="Picture 4">
            <a:extLst>
              <a:ext uri="{FF2B5EF4-FFF2-40B4-BE49-F238E27FC236}">
                <a16:creationId xmlns:a16="http://schemas.microsoft.com/office/drawing/2014/main" id="{8E8F2495-8637-A0DB-53C7-A68F77BF1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850" y="4021138"/>
            <a:ext cx="1709738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9021B512-779D-9016-871E-B4D316BC6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Major Next-gen sequencing (NGS) technologies</a:t>
            </a: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35DEA0AE-27C6-8874-8B46-208B886E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8E9D5-17E9-C84A-A29B-0877865385E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2531" name="Picture 6">
            <a:extLst>
              <a:ext uri="{FF2B5EF4-FFF2-40B4-BE49-F238E27FC236}">
                <a16:creationId xmlns:a16="http://schemas.microsoft.com/office/drawing/2014/main" id="{B13DFBDC-68B5-9CE5-E67B-BB8B42952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1246188"/>
            <a:ext cx="371792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8">
            <a:extLst>
              <a:ext uri="{FF2B5EF4-FFF2-40B4-BE49-F238E27FC236}">
                <a16:creationId xmlns:a16="http://schemas.microsoft.com/office/drawing/2014/main" id="{253E1932-863C-70BF-11E0-A18CE262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1246188"/>
            <a:ext cx="5364163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9">
            <a:extLst>
              <a:ext uri="{FF2B5EF4-FFF2-40B4-BE49-F238E27FC236}">
                <a16:creationId xmlns:a16="http://schemas.microsoft.com/office/drawing/2014/main" id="{92E825B0-9A25-2DC0-79AB-6B91453E1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4865688"/>
            <a:ext cx="4849813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1">
            <a:extLst>
              <a:ext uri="{FF2B5EF4-FFF2-40B4-BE49-F238E27FC236}">
                <a16:creationId xmlns:a16="http://schemas.microsoft.com/office/drawing/2014/main" id="{6AA6C546-DD7A-94A8-5D87-53E592E79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5" y="4160838"/>
            <a:ext cx="5394325" cy="122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1" descr="BGI_Logo.png">
            <a:extLst>
              <a:ext uri="{FF2B5EF4-FFF2-40B4-BE49-F238E27FC236}">
                <a16:creationId xmlns:a16="http://schemas.microsoft.com/office/drawing/2014/main" id="{3447B4CF-CC02-DF48-A5D7-91B39CF25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3140075"/>
            <a:ext cx="153828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0007-2B2E-47BF-DD51-159DE9CCF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3894138"/>
            <a:ext cx="8229600" cy="2574925"/>
          </a:xfrm>
        </p:spPr>
        <p:txBody>
          <a:bodyPr/>
          <a:lstStyle/>
          <a:p>
            <a:pPr>
              <a:defRPr/>
            </a:pPr>
            <a:r>
              <a:rPr lang="en-US" dirty="0"/>
              <a:t>sequencing sensitivity and read length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Before single molecular &amp; "super long" sequencing technologies,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fragmentation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amplification/cloning </a:t>
            </a:r>
            <a:r>
              <a:rPr lang="en-US" dirty="0"/>
              <a:t>of a single nucleotide molecule are needed for sequencing.</a:t>
            </a:r>
          </a:p>
        </p:txBody>
      </p:sp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A6F24DAA-7388-96EC-944C-B71B972C0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31BDC3-1E62-E849-9E22-A421A10BDFB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342BBEF1-19E5-37D0-DAB7-E2591B4DC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500063"/>
            <a:ext cx="4699000" cy="331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1">
            <a:extLst>
              <a:ext uri="{FF2B5EF4-FFF2-40B4-BE49-F238E27FC236}">
                <a16:creationId xmlns:a16="http://schemas.microsoft.com/office/drawing/2014/main" id="{5B74B720-AEBF-8348-2AC8-C384B086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06995B-A36A-A342-8FFA-F8801FA78A2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312DC822-17AD-A9BD-B2E4-91BD840F44C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COMMON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in all NGS platforms</a:t>
            </a:r>
          </a:p>
        </p:txBody>
      </p:sp>
      <p:sp>
        <p:nvSpPr>
          <p:cNvPr id="25603" name="TextBox 3">
            <a:extLst>
              <a:ext uri="{FF2B5EF4-FFF2-40B4-BE49-F238E27FC236}">
                <a16:creationId xmlns:a16="http://schemas.microsoft.com/office/drawing/2014/main" id="{30BECCEF-485F-EE96-7AC3-FFD6F7EEA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238" y="2735263"/>
            <a:ext cx="39195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The 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adaptor</a:t>
            </a:r>
            <a:r>
              <a:rPr lang="en-US" altLang="en-US" sz="2400">
                <a:latin typeface="Arial" panose="020B0604020202020204" pitchFamily="34" charset="0"/>
              </a:rPr>
              <a:t> is required for library preparation</a:t>
            </a:r>
          </a:p>
        </p:txBody>
      </p:sp>
      <p:sp>
        <p:nvSpPr>
          <p:cNvPr id="25604" name="TextBox 3">
            <a:extLst>
              <a:ext uri="{FF2B5EF4-FFF2-40B4-BE49-F238E27FC236}">
                <a16:creationId xmlns:a16="http://schemas.microsoft.com/office/drawing/2014/main" id="{9B9C6E2C-11C0-F62E-D5E9-3AD1D3531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154940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25605" name="TextBox 4">
            <a:extLst>
              <a:ext uri="{FF2B5EF4-FFF2-40B4-BE49-F238E27FC236}">
                <a16:creationId xmlns:a16="http://schemas.microsoft.com/office/drawing/2014/main" id="{8CA1F818-4CDA-3A5A-542F-DCA71789E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2854325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25606" name="TextBox 5">
            <a:extLst>
              <a:ext uri="{FF2B5EF4-FFF2-40B4-BE49-F238E27FC236}">
                <a16:creationId xmlns:a16="http://schemas.microsoft.com/office/drawing/2014/main" id="{7E9783AD-68C1-AD94-1252-9B14A5D18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4152900"/>
            <a:ext cx="2343150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b="1"/>
              <a:t>Sequencing*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851214-07E4-5568-95F1-DFBEDDC694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2114550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08" name="TextBox 11">
            <a:extLst>
              <a:ext uri="{FF2B5EF4-FFF2-40B4-BE49-F238E27FC236}">
                <a16:creationId xmlns:a16="http://schemas.microsoft.com/office/drawing/2014/main" id="{25A0AE7D-1285-ACAC-250D-C0DCB69D4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6538" y="1179513"/>
            <a:ext cx="684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25609" name="TextBox 14">
            <a:extLst>
              <a:ext uri="{FF2B5EF4-FFF2-40B4-BE49-F238E27FC236}">
                <a16:creationId xmlns:a16="http://schemas.microsoft.com/office/drawing/2014/main" id="{EFD86A42-DE54-941D-3FF7-27984911C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5457825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C238C-8FE3-141D-2EE1-604908527B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3438525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1" name="TextBox 11">
            <a:extLst>
              <a:ext uri="{FF2B5EF4-FFF2-40B4-BE49-F238E27FC236}">
                <a16:creationId xmlns:a16="http://schemas.microsoft.com/office/drawing/2014/main" id="{A58A7914-5204-5A39-BA6B-55DD4B330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100" y="5983288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9509EF-4F38-67F0-EC8C-0A78A4B668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4737100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3" name="Rectangle 21">
            <a:extLst>
              <a:ext uri="{FF2B5EF4-FFF2-40B4-BE49-F238E27FC236}">
                <a16:creationId xmlns:a16="http://schemas.microsoft.com/office/drawing/2014/main" id="{3AEFA295-3200-3EE8-EF1E-0BF0E47C4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1238" y="3844925"/>
            <a:ext cx="39195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Hundreds to thousands of millions of fragments are sequenced </a:t>
            </a:r>
            <a:r>
              <a:rPr lang="en-US" altLang="en-US" sz="2400" b="1" i="1">
                <a:latin typeface="Arial" panose="020B0604020202020204" pitchFamily="34" charset="0"/>
              </a:rPr>
              <a:t>in parallel</a:t>
            </a:r>
          </a:p>
        </p:txBody>
      </p:sp>
      <p:grpSp>
        <p:nvGrpSpPr>
          <p:cNvPr id="25614" name="Group 2">
            <a:extLst>
              <a:ext uri="{FF2B5EF4-FFF2-40B4-BE49-F238E27FC236}">
                <a16:creationId xmlns:a16="http://schemas.microsoft.com/office/drawing/2014/main" id="{7212F362-76AB-A8F7-B051-7A5FAF762590}"/>
              </a:ext>
            </a:extLst>
          </p:cNvPr>
          <p:cNvGrpSpPr>
            <a:grpSpLocks/>
          </p:cNvGrpSpPr>
          <p:nvPr/>
        </p:nvGrpSpPr>
        <p:grpSpPr bwMode="auto">
          <a:xfrm>
            <a:off x="7594600" y="1697038"/>
            <a:ext cx="1006475" cy="3101975"/>
            <a:chOff x="7594716" y="1696275"/>
            <a:chExt cx="1006585" cy="310197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C53DE7E-60CA-B57A-BCDD-F25178A5A6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597202" y="3246468"/>
              <a:ext cx="1898650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0F15DD-0DBC-5B18-0ED6-BA774B122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1696275"/>
              <a:ext cx="109549" cy="601662"/>
            </a:xfrm>
            <a:prstGeom prst="rect">
              <a:avLst/>
            </a:prstGeom>
            <a:solidFill>
              <a:srgbClr val="660066"/>
            </a:solidFill>
            <a:ln w="9525">
              <a:solidFill>
                <a:srgbClr val="660066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0AEC6C-DF18-0A83-2025-76E3BBE29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4196587"/>
              <a:ext cx="109549" cy="601663"/>
            </a:xfrm>
            <a:prstGeom prst="rect">
              <a:avLst/>
            </a:prstGeom>
            <a:solidFill>
              <a:srgbClr val="D99694"/>
            </a:solidFill>
            <a:ln w="9525">
              <a:solidFill>
                <a:srgbClr val="D99694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2DFD335-4486-C4FF-7EC1-CA81F972C8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266965" y="3248056"/>
              <a:ext cx="1895475" cy="1588"/>
            </a:xfrm>
            <a:prstGeom prst="straightConnector1">
              <a:avLst/>
            </a:prstGeom>
            <a:noFill/>
            <a:ln w="6350">
              <a:solidFill>
                <a:srgbClr val="7F7F7F"/>
              </a:solidFill>
              <a:prstDash val="dot"/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B26FBD-4198-B7C8-D4F0-1CB4DE951A3D}"/>
                </a:ext>
              </a:extLst>
            </p:cNvPr>
            <p:cNvSpPr txBox="1"/>
            <p:nvPr/>
          </p:nvSpPr>
          <p:spPr>
            <a:xfrm>
              <a:off x="7654386" y="3069193"/>
              <a:ext cx="727032" cy="369332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latin typeface="+mn-lt"/>
                  <a:ea typeface="+mn-ea"/>
                </a:rPr>
                <a:t>Insert</a:t>
              </a:r>
            </a:p>
          </p:txBody>
        </p:sp>
        <p:sp>
          <p:nvSpPr>
            <p:cNvPr id="25620" name="TextBox 1">
              <a:extLst>
                <a:ext uri="{FF2B5EF4-FFF2-40B4-BE49-F238E27FC236}">
                  <a16:creationId xmlns:a16="http://schemas.microsoft.com/office/drawing/2014/main" id="{CB2BBD4D-2484-0B99-B4BC-B56515C43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1795903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  <p:sp>
          <p:nvSpPr>
            <p:cNvPr id="25621" name="TextBox 23">
              <a:extLst>
                <a:ext uri="{FF2B5EF4-FFF2-40B4-BE49-F238E27FC236}">
                  <a16:creationId xmlns:a16="http://schemas.microsoft.com/office/drawing/2014/main" id="{94237B1B-8591-2667-E02F-58ADCD8D7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4334750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3">
            <a:extLst>
              <a:ext uri="{FF2B5EF4-FFF2-40B4-BE49-F238E27FC236}">
                <a16:creationId xmlns:a16="http://schemas.microsoft.com/office/drawing/2014/main" id="{3BB17F2A-0A6A-B624-143D-545090E2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2E15AB-7720-9347-86F9-10080B37AF5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52951-E8AB-1566-47F2-121A77DD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i="1" dirty="0">
                <a:latin typeface="+mn-lt"/>
              </a:rPr>
              <a:t>Single-molecule </a:t>
            </a:r>
            <a:r>
              <a:rPr lang="en-US" dirty="0">
                <a:latin typeface="+mn-lt"/>
              </a:rPr>
              <a:t>and </a:t>
            </a:r>
            <a:r>
              <a:rPr lang="en-US" b="1" i="1" dirty="0">
                <a:latin typeface="+mn-lt"/>
              </a:rPr>
              <a:t>amplification-based </a:t>
            </a:r>
            <a:r>
              <a:rPr lang="en-US" dirty="0">
                <a:latin typeface="+mn-lt"/>
              </a:rPr>
              <a:t>approaches</a:t>
            </a:r>
          </a:p>
        </p:txBody>
      </p:sp>
      <p:grpSp>
        <p:nvGrpSpPr>
          <p:cNvPr id="26627" name="Group 8">
            <a:extLst>
              <a:ext uri="{FF2B5EF4-FFF2-40B4-BE49-F238E27FC236}">
                <a16:creationId xmlns:a16="http://schemas.microsoft.com/office/drawing/2014/main" id="{E58FC484-5F09-97EC-007D-058EFA83FEA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2513" y="1736725"/>
            <a:ext cx="120650" cy="847725"/>
            <a:chOff x="968668" y="1437407"/>
            <a:chExt cx="109537" cy="310197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85F50A1-768B-8424-E0AC-45A40E67D7E1}"/>
                </a:ext>
              </a:extLst>
            </p:cNvPr>
            <p:cNvCxnSpPr/>
            <p:nvPr/>
          </p:nvCxnSpPr>
          <p:spPr>
            <a:xfrm rot="5400000">
              <a:off x="76579" y="2986953"/>
              <a:ext cx="1893715" cy="288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736C04-C1D5-9440-02E4-B44C62EB28B7}"/>
                </a:ext>
              </a:extLst>
            </p:cNvPr>
            <p:cNvSpPr/>
            <p:nvPr/>
          </p:nvSpPr>
          <p:spPr>
            <a:xfrm>
              <a:off x="968668" y="1437407"/>
              <a:ext cx="109537" cy="60413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607939-208B-0984-CF93-741AF826340D}"/>
                </a:ext>
              </a:extLst>
            </p:cNvPr>
            <p:cNvSpPr/>
            <p:nvPr/>
          </p:nvSpPr>
          <p:spPr>
            <a:xfrm>
              <a:off x="968668" y="3935252"/>
              <a:ext cx="109537" cy="6041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26628" name="TextBox 17">
            <a:extLst>
              <a:ext uri="{FF2B5EF4-FFF2-40B4-BE49-F238E27FC236}">
                <a16:creationId xmlns:a16="http://schemas.microsoft.com/office/drawing/2014/main" id="{B067810C-4A58-E0B7-B2F4-85E82D8D6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1736725"/>
            <a:ext cx="30019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Nucleotide detector: </a:t>
            </a:r>
            <a:r>
              <a:rPr lang="en-US" altLang="en-US" sz="2400" b="1">
                <a:latin typeface="Arial" panose="020B0604020202020204" pitchFamily="34" charset="0"/>
              </a:rPr>
              <a:t>VERY</a:t>
            </a:r>
            <a:r>
              <a:rPr lang="en-US" altLang="en-US" sz="2400">
                <a:latin typeface="Arial" panose="020B0604020202020204" pitchFamily="34" charset="0"/>
              </a:rPr>
              <a:t> sensitive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422D24-B55E-FD17-ACA7-87694E90A729}"/>
              </a:ext>
            </a:extLst>
          </p:cNvPr>
          <p:cNvCxnSpPr/>
          <p:nvPr/>
        </p:nvCxnSpPr>
        <p:spPr>
          <a:xfrm rot="16200000" flipH="1">
            <a:off x="4682331" y="2159794"/>
            <a:ext cx="517525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30" name="TextBox 32">
            <a:extLst>
              <a:ext uri="{FF2B5EF4-FFF2-40B4-BE49-F238E27FC236}">
                <a16:creationId xmlns:a16="http://schemas.microsoft.com/office/drawing/2014/main" id="{E92E5D1A-0BCB-7B9D-5CA2-70AF602E7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5263" y="1757363"/>
            <a:ext cx="33321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Directly read sequence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single-molecule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85452B-0247-214F-4322-C52AEFABB67A}"/>
              </a:ext>
            </a:extLst>
          </p:cNvPr>
          <p:cNvGrpSpPr>
            <a:grpSpLocks/>
          </p:cNvGrpSpPr>
          <p:nvPr/>
        </p:nvGrpSpPr>
        <p:grpSpPr bwMode="auto">
          <a:xfrm>
            <a:off x="1052513" y="3265488"/>
            <a:ext cx="7958137" cy="1200150"/>
            <a:chOff x="1052406" y="3679764"/>
            <a:chExt cx="7957909" cy="1200328"/>
          </a:xfrm>
        </p:grpSpPr>
        <p:grpSp>
          <p:nvGrpSpPr>
            <p:cNvPr id="26634" name="Group 68">
              <a:extLst>
                <a:ext uri="{FF2B5EF4-FFF2-40B4-BE49-F238E27FC236}">
                  <a16:creationId xmlns:a16="http://schemas.microsoft.com/office/drawing/2014/main" id="{EE32F99E-DDFE-4969-9C75-872D4ED6CE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2406" y="3679764"/>
              <a:ext cx="4984650" cy="1200328"/>
              <a:chOff x="1052406" y="3679764"/>
              <a:chExt cx="4984650" cy="1200328"/>
            </a:xfrm>
          </p:grpSpPr>
          <p:sp>
            <p:nvSpPr>
              <p:cNvPr id="26636" name="TextBox 23">
                <a:extLst>
                  <a:ext uri="{FF2B5EF4-FFF2-40B4-BE49-F238E27FC236}">
                    <a16:creationId xmlns:a16="http://schemas.microsoft.com/office/drawing/2014/main" id="{728016DD-45C2-18E0-C0D6-FE9A09B0F7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8906" y="3679764"/>
                <a:ext cx="3219562" cy="1200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latin typeface="Arial" panose="020B0604020202020204" pitchFamily="34" charset="0"/>
                  </a:rPr>
                  <a:t>Nucleotide detector: Not sensitive at the single molecular level</a:t>
                </a:r>
              </a:p>
            </p:txBody>
          </p:sp>
          <p:grpSp>
            <p:nvGrpSpPr>
              <p:cNvPr id="26637" name="Group 28">
                <a:extLst>
                  <a:ext uri="{FF2B5EF4-FFF2-40B4-BE49-F238E27FC236}">
                    <a16:creationId xmlns:a16="http://schemas.microsoft.com/office/drawing/2014/main" id="{884FE9E6-13D2-D8FD-4510-420A177268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052406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97C79E7-044D-371F-DFE8-8D5317FFA353}"/>
                    </a:ext>
                  </a:extLst>
                </p:cNvPr>
                <p:cNvCxnSpPr/>
                <p:nvPr/>
              </p:nvCxnSpPr>
              <p:spPr>
                <a:xfrm rot="5400000">
                  <a:off x="7177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7E5DB27-3568-0E50-B978-93E8061F68EF}"/>
                    </a:ext>
                  </a:extLst>
                </p:cNvPr>
                <p:cNvSpPr/>
                <p:nvPr/>
              </p:nvSpPr>
              <p:spPr>
                <a:xfrm>
                  <a:off x="968308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B344C89-39A2-3EDC-C5AC-D497213EB465}"/>
                    </a:ext>
                  </a:extLst>
                </p:cNvPr>
                <p:cNvSpPr/>
                <p:nvPr/>
              </p:nvSpPr>
              <p:spPr>
                <a:xfrm>
                  <a:off x="968308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8" name="Group 34">
                <a:extLst>
                  <a:ext uri="{FF2B5EF4-FFF2-40B4-BE49-F238E27FC236}">
                    <a16:creationId xmlns:a16="http://schemas.microsoft.com/office/drawing/2014/main" id="{A7D3FBC4-16F0-2AAF-5EED-1CF9A8FFBF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4850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591BD4C-357D-F882-9F95-94F698F4630C}"/>
                    </a:ext>
                  </a:extLst>
                </p:cNvPr>
                <p:cNvCxnSpPr/>
                <p:nvPr/>
              </p:nvCxnSpPr>
              <p:spPr>
                <a:xfrm rot="5400000">
                  <a:off x="7214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2EC22B3-A595-6C12-BCD9-3F4F58E37FEC}"/>
                    </a:ext>
                  </a:extLst>
                </p:cNvPr>
                <p:cNvSpPr/>
                <p:nvPr/>
              </p:nvSpPr>
              <p:spPr>
                <a:xfrm>
                  <a:off x="96867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A19D39D-3F12-1A01-045A-E45EF3B4C765}"/>
                    </a:ext>
                  </a:extLst>
                </p:cNvPr>
                <p:cNvSpPr/>
                <p:nvPr/>
              </p:nvSpPr>
              <p:spPr>
                <a:xfrm>
                  <a:off x="96867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9" name="Group 38">
                <a:extLst>
                  <a:ext uri="{FF2B5EF4-FFF2-40B4-BE49-F238E27FC236}">
                    <a16:creationId xmlns:a16="http://schemas.microsoft.com/office/drawing/2014/main" id="{5C52B8E0-C05C-4E7A-8B8E-D58C0338C9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002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2BF57BA-1202-395B-D34F-329469028117}"/>
                    </a:ext>
                  </a:extLst>
                </p:cNvPr>
                <p:cNvCxnSpPr/>
                <p:nvPr/>
              </p:nvCxnSpPr>
              <p:spPr>
                <a:xfrm rot="5400000">
                  <a:off x="7214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FF363E6-CB59-6773-19D6-08AFAFBED752}"/>
                    </a:ext>
                  </a:extLst>
                </p:cNvPr>
                <p:cNvSpPr/>
                <p:nvPr/>
              </p:nvSpPr>
              <p:spPr>
                <a:xfrm>
                  <a:off x="96868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D656322-ADF9-EC7C-4C26-A6F6D1C47883}"/>
                    </a:ext>
                  </a:extLst>
                </p:cNvPr>
                <p:cNvSpPr/>
                <p:nvPr/>
              </p:nvSpPr>
              <p:spPr>
                <a:xfrm>
                  <a:off x="96868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0" name="Group 42">
                <a:extLst>
                  <a:ext uri="{FF2B5EF4-FFF2-40B4-BE49-F238E27FC236}">
                    <a16:creationId xmlns:a16="http://schemas.microsoft.com/office/drawing/2014/main" id="{0129A9A0-CABC-D5BC-CB60-7BE8FE155D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154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E25FE86-EA2C-B2FE-0F03-09A1B4353FB2}"/>
                    </a:ext>
                  </a:extLst>
                </p:cNvPr>
                <p:cNvCxnSpPr/>
                <p:nvPr/>
              </p:nvCxnSpPr>
              <p:spPr>
                <a:xfrm rot="5400000">
                  <a:off x="7215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98AAE47-0717-2980-AFB6-85F68E8028ED}"/>
                    </a:ext>
                  </a:extLst>
                </p:cNvPr>
                <p:cNvSpPr/>
                <p:nvPr/>
              </p:nvSpPr>
              <p:spPr>
                <a:xfrm>
                  <a:off x="96868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F5017BE8-32C4-D9BC-C93D-64ACF3081253}"/>
                    </a:ext>
                  </a:extLst>
                </p:cNvPr>
                <p:cNvSpPr/>
                <p:nvPr/>
              </p:nvSpPr>
              <p:spPr>
                <a:xfrm>
                  <a:off x="96868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1" name="Group 46">
                <a:extLst>
                  <a:ext uri="{FF2B5EF4-FFF2-40B4-BE49-F238E27FC236}">
                    <a16:creationId xmlns:a16="http://schemas.microsoft.com/office/drawing/2014/main" id="{A4956BF4-FE4B-E389-B10E-C6E9E9556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3072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9FC9EEB-8614-D773-AB2F-80E3F6E65339}"/>
                    </a:ext>
                  </a:extLst>
                </p:cNvPr>
                <p:cNvCxnSpPr/>
                <p:nvPr/>
              </p:nvCxnSpPr>
              <p:spPr>
                <a:xfrm rot="5400000">
                  <a:off x="72156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54FCA87-CA00-6954-CA80-AC3ADE91A98B}"/>
                    </a:ext>
                  </a:extLst>
                </p:cNvPr>
                <p:cNvSpPr/>
                <p:nvPr/>
              </p:nvSpPr>
              <p:spPr>
                <a:xfrm>
                  <a:off x="968691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807908-EA61-CD3E-5B5D-25B5F0A01D4A}"/>
                    </a:ext>
                  </a:extLst>
                </p:cNvPr>
                <p:cNvSpPr/>
                <p:nvPr/>
              </p:nvSpPr>
              <p:spPr>
                <a:xfrm>
                  <a:off x="968691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2" name="Group 50">
                <a:extLst>
                  <a:ext uri="{FF2B5EF4-FFF2-40B4-BE49-F238E27FC236}">
                    <a16:creationId xmlns:a16="http://schemas.microsoft.com/office/drawing/2014/main" id="{72905F76-2626-1048-BA15-DF1A92C60C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4596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15C419E-FE88-EECA-B477-B7C64DD6DBC4}"/>
                    </a:ext>
                  </a:extLst>
                </p:cNvPr>
                <p:cNvCxnSpPr/>
                <p:nvPr/>
              </p:nvCxnSpPr>
              <p:spPr>
                <a:xfrm rot="5400000">
                  <a:off x="72160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662CDD8-396F-B448-54F4-42A9E3D5171F}"/>
                    </a:ext>
                  </a:extLst>
                </p:cNvPr>
                <p:cNvSpPr/>
                <p:nvPr/>
              </p:nvSpPr>
              <p:spPr>
                <a:xfrm>
                  <a:off x="968694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05A9508-19E2-CDBD-BE05-AF2B8761971D}"/>
                    </a:ext>
                  </a:extLst>
                </p:cNvPr>
                <p:cNvSpPr/>
                <p:nvPr/>
              </p:nvSpPr>
              <p:spPr>
                <a:xfrm>
                  <a:off x="968694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3" name="Group 54">
                <a:extLst>
                  <a:ext uri="{FF2B5EF4-FFF2-40B4-BE49-F238E27FC236}">
                    <a16:creationId xmlns:a16="http://schemas.microsoft.com/office/drawing/2014/main" id="{A673DF81-19A7-C3C2-EED8-892BB54DB6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612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EF3652D-B027-5CDA-6859-11210991C796}"/>
                    </a:ext>
                  </a:extLst>
                </p:cNvPr>
                <p:cNvCxnSpPr/>
                <p:nvPr/>
              </p:nvCxnSpPr>
              <p:spPr>
                <a:xfrm rot="5400000">
                  <a:off x="72165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4B4FD742-D83F-2AA9-4477-67DF786BCC88}"/>
                    </a:ext>
                  </a:extLst>
                </p:cNvPr>
                <p:cNvSpPr/>
                <p:nvPr/>
              </p:nvSpPr>
              <p:spPr>
                <a:xfrm>
                  <a:off x="96869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9525357-888C-7D82-3471-C46BB4D8BCBE}"/>
                    </a:ext>
                  </a:extLst>
                </p:cNvPr>
                <p:cNvSpPr/>
                <p:nvPr/>
              </p:nvSpPr>
              <p:spPr>
                <a:xfrm>
                  <a:off x="96869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4" name="Group 58">
                <a:extLst>
                  <a:ext uri="{FF2B5EF4-FFF2-40B4-BE49-F238E27FC236}">
                    <a16:creationId xmlns:a16="http://schemas.microsoft.com/office/drawing/2014/main" id="{6F60CFFF-21E3-2450-4CC2-59B88097C8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764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A0EF6A1-2848-793E-2FEB-0CDAF81777AF}"/>
                    </a:ext>
                  </a:extLst>
                </p:cNvPr>
                <p:cNvCxnSpPr/>
                <p:nvPr/>
              </p:nvCxnSpPr>
              <p:spPr>
                <a:xfrm rot="5400000">
                  <a:off x="7216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FC62A60-1623-CC78-554C-9B18E89C1156}"/>
                    </a:ext>
                  </a:extLst>
                </p:cNvPr>
                <p:cNvSpPr/>
                <p:nvPr/>
              </p:nvSpPr>
              <p:spPr>
                <a:xfrm>
                  <a:off x="96870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7066B28-58CD-97B0-8DA4-8138F825C48D}"/>
                    </a:ext>
                  </a:extLst>
                </p:cNvPr>
                <p:cNvSpPr/>
                <p:nvPr/>
              </p:nvSpPr>
              <p:spPr>
                <a:xfrm>
                  <a:off x="96870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5" name="Group 62">
                <a:extLst>
                  <a:ext uri="{FF2B5EF4-FFF2-40B4-BE49-F238E27FC236}">
                    <a16:creationId xmlns:a16="http://schemas.microsoft.com/office/drawing/2014/main" id="{46D8B765-0692-42B4-6DB8-0E98F91F64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916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263D334-49D4-81DE-CB79-164E682CAA11}"/>
                    </a:ext>
                  </a:extLst>
                </p:cNvPr>
                <p:cNvCxnSpPr/>
                <p:nvPr/>
              </p:nvCxnSpPr>
              <p:spPr>
                <a:xfrm rot="5400000">
                  <a:off x="7217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9DDBDCA-839B-337D-A40A-4F45B1F55F94}"/>
                    </a:ext>
                  </a:extLst>
                </p:cNvPr>
                <p:cNvSpPr/>
                <p:nvPr/>
              </p:nvSpPr>
              <p:spPr>
                <a:xfrm>
                  <a:off x="96870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7733023D-4D89-BC1B-19AA-1E202C35E427}"/>
                    </a:ext>
                  </a:extLst>
                </p:cNvPr>
                <p:cNvSpPr/>
                <p:nvPr/>
              </p:nvSpPr>
              <p:spPr>
                <a:xfrm>
                  <a:off x="96870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</p:grpSp>
        <p:sp>
          <p:nvSpPr>
            <p:cNvPr id="26635" name="TextBox 33">
              <a:extLst>
                <a:ext uri="{FF2B5EF4-FFF2-40B4-BE49-F238E27FC236}">
                  <a16:creationId xmlns:a16="http://schemas.microsoft.com/office/drawing/2014/main" id="{E66A942B-403B-C510-A389-5FAE9177B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6198" y="3868515"/>
              <a:ext cx="287411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amplify and then read sequence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42874DE-5FEB-420B-662D-4C8F9C28E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8" y="4979988"/>
            <a:ext cx="8005762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"Having many thousands of identical copies of a DNA fragment </a:t>
            </a:r>
            <a:r>
              <a:rPr lang="en-US" altLang="en-US" sz="2400" b="1" i="1" u="sng">
                <a:latin typeface="Arial" panose="020B0604020202020204" pitchFamily="34" charset="0"/>
              </a:rPr>
              <a:t>in a defined area </a:t>
            </a:r>
            <a:r>
              <a:rPr lang="en-US" altLang="en-US" sz="2400">
                <a:latin typeface="Arial" panose="020B0604020202020204" pitchFamily="34" charset="0"/>
              </a:rPr>
              <a:t>ensures that the signal can be distinguished from background noise."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59EBA2-1E17-43E6-3A79-4FB359168E05}"/>
              </a:ext>
            </a:extLst>
          </p:cNvPr>
          <p:cNvCxnSpPr>
            <a:cxnSpLocks/>
          </p:cNvCxnSpPr>
          <p:nvPr/>
        </p:nvCxnSpPr>
        <p:spPr>
          <a:xfrm>
            <a:off x="696913" y="2946400"/>
            <a:ext cx="7910512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31316</TotalTime>
  <Words>1171</Words>
  <Application>Microsoft Macintosh PowerPoint</Application>
  <PresentationFormat>On-screen Show (4:3)</PresentationFormat>
  <Paragraphs>310</Paragraphs>
  <Slides>39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Calibri</vt:lpstr>
      <vt:lpstr>Calibri Light</vt:lpstr>
      <vt:lpstr>Courier New</vt:lpstr>
      <vt:lpstr>Verdana</vt:lpstr>
      <vt:lpstr>Office Theme</vt:lpstr>
      <vt:lpstr>Next-gen Sequencing Technologies  Bioinformatics Applications (PLPTH813)</vt:lpstr>
      <vt:lpstr>Unix commands</vt:lpstr>
      <vt:lpstr>The sequencing technology is key for a wide range of biological researches </vt:lpstr>
      <vt:lpstr>Sanger sequencing technology - I</vt:lpstr>
      <vt:lpstr>Sanger sequencing technology - II</vt:lpstr>
      <vt:lpstr>Major Next-gen sequencing (NGS) technologies</vt:lpstr>
      <vt:lpstr>sequencing sensitivity and read length  Before single molecular &amp; "super long" sequencing technologies, fragmentation and amplification/cloning of a single nucleotide molecule are needed for sequencing.</vt:lpstr>
      <vt:lpstr>COMMON in all NGS platforms</vt:lpstr>
      <vt:lpstr>Single-molecule and amplification-based approaches</vt:lpstr>
      <vt:lpstr>Massive independent amplifications – bridge PCR</vt:lpstr>
      <vt:lpstr>DNA amplification</vt:lpstr>
      <vt:lpstr>Illumina</vt:lpstr>
      <vt:lpstr>Illumina sequencing</vt:lpstr>
      <vt:lpstr>Illumina Sequencers</vt:lpstr>
      <vt:lpstr>When the single molecular sequencing technology is ready, amplification or cloning is not necessary.</vt:lpstr>
      <vt:lpstr>PacBio – Single Molecule Real Time (SMRT)</vt:lpstr>
      <vt:lpstr>PacBio library prep workflow</vt:lpstr>
      <vt:lpstr>Less biases (e.g., GC)</vt:lpstr>
      <vt:lpstr>PacBio for genome assembly</vt:lpstr>
      <vt:lpstr>PowerPoint Presentation</vt:lpstr>
      <vt:lpstr>Oxford Nanopore A promising technology</vt:lpstr>
      <vt:lpstr>Nanopore devices</vt:lpstr>
      <vt:lpstr>Applications of Nanopore sequencing</vt:lpstr>
      <vt:lpstr>Nanopore library preparation</vt:lpstr>
      <vt:lpstr>COMMON in all NGS platforms</vt:lpstr>
      <vt:lpstr>Sequence errors and read lengths</vt:lpstr>
      <vt:lpstr>Applications of NGS</vt:lpstr>
      <vt:lpstr>PowerPoint Presentation</vt:lpstr>
      <vt:lpstr>Case study</vt:lpstr>
      <vt:lpstr>Sequence platforms</vt:lpstr>
      <vt:lpstr>Experimental design</vt:lpstr>
      <vt:lpstr>COMMON in all NGS platforms</vt:lpstr>
      <vt:lpstr>Illumina library preparation (TruSeq)</vt:lpstr>
      <vt:lpstr>Multiplexing (DNA barcode/Index)</vt:lpstr>
      <vt:lpstr>Barcode / Index</vt:lpstr>
      <vt:lpstr>Single-end sequencing</vt:lpstr>
      <vt:lpstr>Paired-end sequencing</vt:lpstr>
      <vt:lpstr>Illumina platforms and terminologies Illumina video</vt:lpstr>
      <vt:lpstr>Summary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 Sequencing Technologies</dc:title>
  <dc:creator>Sanzhen Liu</dc:creator>
  <cp:lastModifiedBy>Sanzhen Liu</cp:lastModifiedBy>
  <cp:revision>218</cp:revision>
  <cp:lastPrinted>2011-03-25T16:13:09Z</cp:lastPrinted>
  <dcterms:created xsi:type="dcterms:W3CDTF">2012-03-28T06:01:44Z</dcterms:created>
  <dcterms:modified xsi:type="dcterms:W3CDTF">2023-01-26T15:00:20Z</dcterms:modified>
</cp:coreProperties>
</file>